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68"/>
  </p:notesMasterIdLst>
  <p:sldIdLst>
    <p:sldId id="1303" r:id="rId3"/>
    <p:sldId id="257" r:id="rId4"/>
    <p:sldId id="1516" r:id="rId5"/>
    <p:sldId id="378" r:id="rId6"/>
    <p:sldId id="1551" r:id="rId7"/>
    <p:sldId id="1552" r:id="rId8"/>
    <p:sldId id="1553" r:id="rId9"/>
    <p:sldId id="258" r:id="rId10"/>
    <p:sldId id="259" r:id="rId11"/>
    <p:sldId id="260" r:id="rId12"/>
    <p:sldId id="261" r:id="rId13"/>
    <p:sldId id="1517" r:id="rId14"/>
    <p:sldId id="1515" r:id="rId15"/>
    <p:sldId id="1513" r:id="rId16"/>
    <p:sldId id="1547" r:id="rId17"/>
    <p:sldId id="329" r:id="rId18"/>
    <p:sldId id="358" r:id="rId19"/>
    <p:sldId id="1518" r:id="rId20"/>
    <p:sldId id="1519" r:id="rId21"/>
    <p:sldId id="1526" r:id="rId22"/>
    <p:sldId id="1527" r:id="rId23"/>
    <p:sldId id="1528" r:id="rId24"/>
    <p:sldId id="360" r:id="rId25"/>
    <p:sldId id="379" r:id="rId26"/>
    <p:sldId id="380" r:id="rId27"/>
    <p:sldId id="381" r:id="rId28"/>
    <p:sldId id="382" r:id="rId29"/>
    <p:sldId id="1538" r:id="rId30"/>
    <p:sldId id="383" r:id="rId31"/>
    <p:sldId id="384" r:id="rId32"/>
    <p:sldId id="331" r:id="rId33"/>
    <p:sldId id="1539" r:id="rId34"/>
    <p:sldId id="1540" r:id="rId35"/>
    <p:sldId id="1529" r:id="rId36"/>
    <p:sldId id="1520" r:id="rId37"/>
    <p:sldId id="1541" r:id="rId38"/>
    <p:sldId id="1555" r:id="rId39"/>
    <p:sldId id="1548" r:id="rId40"/>
    <p:sldId id="1550" r:id="rId41"/>
    <p:sldId id="1521" r:id="rId42"/>
    <p:sldId id="1530" r:id="rId43"/>
    <p:sldId id="1522" r:id="rId44"/>
    <p:sldId id="1523" r:id="rId45"/>
    <p:sldId id="1524" r:id="rId46"/>
    <p:sldId id="1543" r:id="rId47"/>
    <p:sldId id="1546" r:id="rId48"/>
    <p:sldId id="1544" r:id="rId49"/>
    <p:sldId id="1545" r:id="rId50"/>
    <p:sldId id="1556" r:id="rId51"/>
    <p:sldId id="327" r:id="rId52"/>
    <p:sldId id="326" r:id="rId53"/>
    <p:sldId id="1525" r:id="rId54"/>
    <p:sldId id="1557" r:id="rId55"/>
    <p:sldId id="1531" r:id="rId56"/>
    <p:sldId id="1532" r:id="rId57"/>
    <p:sldId id="1533" r:id="rId58"/>
    <p:sldId id="1534" r:id="rId59"/>
    <p:sldId id="1535" r:id="rId60"/>
    <p:sldId id="1536" r:id="rId61"/>
    <p:sldId id="1542" r:id="rId62"/>
    <p:sldId id="1554" r:id="rId63"/>
    <p:sldId id="1514" r:id="rId64"/>
    <p:sldId id="1549" r:id="rId65"/>
    <p:sldId id="1537" r:id="rId66"/>
    <p:sldId id="305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8" d="100"/>
          <a:sy n="78" d="100"/>
        </p:scale>
        <p:origin x="110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6C8A99-F976-43AC-91F6-B528B47B6042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5B326-CEF7-4E79-BCD2-D5FAAF3D6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23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3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42249458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19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9538267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20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70257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21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220069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22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8049365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>
            <a:extLst>
              <a:ext uri="{FF2B5EF4-FFF2-40B4-BE49-F238E27FC236}">
                <a16:creationId xmlns:a16="http://schemas.microsoft.com/office/drawing/2014/main" id="{77008542-5A42-E470-34A2-40E3952A913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579" name="Notes Placeholder 2">
            <a:extLst>
              <a:ext uri="{FF2B5EF4-FFF2-40B4-BE49-F238E27FC236}">
                <a16:creationId xmlns:a16="http://schemas.microsoft.com/office/drawing/2014/main" id="{89604E11-6BA7-33DF-03E2-860F733BE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24580" name="Slide Number Placeholder 3">
            <a:extLst>
              <a:ext uri="{FF2B5EF4-FFF2-40B4-BE49-F238E27FC236}">
                <a16:creationId xmlns:a16="http://schemas.microsoft.com/office/drawing/2014/main" id="{B6080741-E544-8C25-0D7D-535E94DA7B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04527D59-F72B-407F-90D6-876C92EE88E7}" type="slidenum">
              <a:rPr kumimoji="0" lang="en-US" altLang="en-US"/>
              <a:pPr>
                <a:spcBef>
                  <a:spcPct val="0"/>
                </a:spcBef>
              </a:pPr>
              <a:t>23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1082134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>
            <a:extLst>
              <a:ext uri="{FF2B5EF4-FFF2-40B4-BE49-F238E27FC236}">
                <a16:creationId xmlns:a16="http://schemas.microsoft.com/office/drawing/2014/main" id="{F4DAF8B9-A7F9-331C-8A56-A61EE2891AF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es Placeholder 2">
            <a:extLst>
              <a:ext uri="{FF2B5EF4-FFF2-40B4-BE49-F238E27FC236}">
                <a16:creationId xmlns:a16="http://schemas.microsoft.com/office/drawing/2014/main" id="{029D49F8-948A-B48C-75E8-1B420D0EE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26628" name="Slide Number Placeholder 3">
            <a:extLst>
              <a:ext uri="{FF2B5EF4-FFF2-40B4-BE49-F238E27FC236}">
                <a16:creationId xmlns:a16="http://schemas.microsoft.com/office/drawing/2014/main" id="{CA7C6022-5EF9-79C5-DE8A-95E8F50CD9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6D5475B9-744F-46AD-B116-DB6489D5413E}" type="slidenum">
              <a:rPr kumimoji="0" lang="en-US" altLang="en-US"/>
              <a:pPr>
                <a:spcBef>
                  <a:spcPct val="0"/>
                </a:spcBef>
              </a:pPr>
              <a:t>24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416860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>
            <a:extLst>
              <a:ext uri="{FF2B5EF4-FFF2-40B4-BE49-F238E27FC236}">
                <a16:creationId xmlns:a16="http://schemas.microsoft.com/office/drawing/2014/main" id="{CBA87E24-D580-4E10-CD3E-142954C447D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es Placeholder 2">
            <a:extLst>
              <a:ext uri="{FF2B5EF4-FFF2-40B4-BE49-F238E27FC236}">
                <a16:creationId xmlns:a16="http://schemas.microsoft.com/office/drawing/2014/main" id="{A3546190-68DB-CE43-BA55-F2A7A0DF9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28676" name="Slide Number Placeholder 3">
            <a:extLst>
              <a:ext uri="{FF2B5EF4-FFF2-40B4-BE49-F238E27FC236}">
                <a16:creationId xmlns:a16="http://schemas.microsoft.com/office/drawing/2014/main" id="{6FDF82AB-D703-1238-87C6-C108EC250F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3E1FD1D-02DD-41C0-937D-8A482C4B7F68}" type="slidenum">
              <a:rPr kumimoji="0" lang="en-US" altLang="en-US"/>
              <a:pPr>
                <a:spcBef>
                  <a:spcPct val="0"/>
                </a:spcBef>
              </a:pPr>
              <a:t>25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835387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>
            <a:extLst>
              <a:ext uri="{FF2B5EF4-FFF2-40B4-BE49-F238E27FC236}">
                <a16:creationId xmlns:a16="http://schemas.microsoft.com/office/drawing/2014/main" id="{1908127F-40AC-82EB-C320-85062801739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>
            <a:extLst>
              <a:ext uri="{FF2B5EF4-FFF2-40B4-BE49-F238E27FC236}">
                <a16:creationId xmlns:a16="http://schemas.microsoft.com/office/drawing/2014/main" id="{1EF1913A-69E1-EDDE-38D3-09E7B785B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0724" name="Slide Number Placeholder 3">
            <a:extLst>
              <a:ext uri="{FF2B5EF4-FFF2-40B4-BE49-F238E27FC236}">
                <a16:creationId xmlns:a16="http://schemas.microsoft.com/office/drawing/2014/main" id="{7B8D64DB-50CF-26F6-12AB-AC52F65201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4C6205D-7A74-45E0-A2CC-40BCF18E3396}" type="slidenum">
              <a:rPr kumimoji="0" lang="en-US" altLang="en-US"/>
              <a:pPr>
                <a:spcBef>
                  <a:spcPct val="0"/>
                </a:spcBef>
              </a:pPr>
              <a:t>26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2739880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>
            <a:extLst>
              <a:ext uri="{FF2B5EF4-FFF2-40B4-BE49-F238E27FC236}">
                <a16:creationId xmlns:a16="http://schemas.microsoft.com/office/drawing/2014/main" id="{25612326-6C09-CFB3-52A2-21039B927EC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2771" name="Notes Placeholder 2">
            <a:extLst>
              <a:ext uri="{FF2B5EF4-FFF2-40B4-BE49-F238E27FC236}">
                <a16:creationId xmlns:a16="http://schemas.microsoft.com/office/drawing/2014/main" id="{04237205-8434-3F0A-1E56-4BE9CA88A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2772" name="Slide Number Placeholder 3">
            <a:extLst>
              <a:ext uri="{FF2B5EF4-FFF2-40B4-BE49-F238E27FC236}">
                <a16:creationId xmlns:a16="http://schemas.microsoft.com/office/drawing/2014/main" id="{5BC4F2A4-62CA-DB96-65CB-5BAA707925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46CD332-EB04-49C7-BA3D-C3A5CD3ECD7C}" type="slidenum">
              <a:rPr kumimoji="0" lang="en-US" altLang="en-US"/>
              <a:pPr>
                <a:spcBef>
                  <a:spcPct val="0"/>
                </a:spcBef>
              </a:pPr>
              <a:t>27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9734740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>
            <a:extLst>
              <a:ext uri="{FF2B5EF4-FFF2-40B4-BE49-F238E27FC236}">
                <a16:creationId xmlns:a16="http://schemas.microsoft.com/office/drawing/2014/main" id="{25612326-6C09-CFB3-52A2-21039B927EC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2771" name="Notes Placeholder 2">
            <a:extLst>
              <a:ext uri="{FF2B5EF4-FFF2-40B4-BE49-F238E27FC236}">
                <a16:creationId xmlns:a16="http://schemas.microsoft.com/office/drawing/2014/main" id="{04237205-8434-3F0A-1E56-4BE9CA88A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2772" name="Slide Number Placeholder 3">
            <a:extLst>
              <a:ext uri="{FF2B5EF4-FFF2-40B4-BE49-F238E27FC236}">
                <a16:creationId xmlns:a16="http://schemas.microsoft.com/office/drawing/2014/main" id="{5BC4F2A4-62CA-DB96-65CB-5BAA707925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46CD332-EB04-49C7-BA3D-C3A5CD3ECD7C}" type="slidenum">
              <a:rPr kumimoji="0" lang="en-US" altLang="en-US"/>
              <a:pPr>
                <a:spcBef>
                  <a:spcPct val="0"/>
                </a:spcBef>
              </a:pPr>
              <a:t>28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928853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4</a:t>
            </a:fld>
            <a:endParaRPr kumimoji="0"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>
            <a:extLst>
              <a:ext uri="{FF2B5EF4-FFF2-40B4-BE49-F238E27FC236}">
                <a16:creationId xmlns:a16="http://schemas.microsoft.com/office/drawing/2014/main" id="{AAB81714-2676-AE63-AB6A-794B07A4876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4819" name="Notes Placeholder 2">
            <a:extLst>
              <a:ext uri="{FF2B5EF4-FFF2-40B4-BE49-F238E27FC236}">
                <a16:creationId xmlns:a16="http://schemas.microsoft.com/office/drawing/2014/main" id="{C9555670-FD0F-D067-1179-2BBAC780C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4820" name="Slide Number Placeholder 3">
            <a:extLst>
              <a:ext uri="{FF2B5EF4-FFF2-40B4-BE49-F238E27FC236}">
                <a16:creationId xmlns:a16="http://schemas.microsoft.com/office/drawing/2014/main" id="{943A725C-B267-7116-1552-35AD2B625D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35CC7ED-2102-4B6B-B316-672F2ED41AB0}" type="slidenum">
              <a:rPr kumimoji="0" lang="en-US" altLang="en-US"/>
              <a:pPr>
                <a:spcBef>
                  <a:spcPct val="0"/>
                </a:spcBef>
              </a:pPr>
              <a:t>29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6431061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>
            <a:extLst>
              <a:ext uri="{FF2B5EF4-FFF2-40B4-BE49-F238E27FC236}">
                <a16:creationId xmlns:a16="http://schemas.microsoft.com/office/drawing/2014/main" id="{70707E84-6FBB-487C-577B-C4E16C087A3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6867" name="Notes Placeholder 2">
            <a:extLst>
              <a:ext uri="{FF2B5EF4-FFF2-40B4-BE49-F238E27FC236}">
                <a16:creationId xmlns:a16="http://schemas.microsoft.com/office/drawing/2014/main" id="{749D438A-FE1A-C0AA-2F3E-7D21B97FD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6868" name="Slide Number Placeholder 3">
            <a:extLst>
              <a:ext uri="{FF2B5EF4-FFF2-40B4-BE49-F238E27FC236}">
                <a16:creationId xmlns:a16="http://schemas.microsoft.com/office/drawing/2014/main" id="{641117BC-30A1-B9D3-6E4C-1E978DDC4A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66F1565-0855-40D8-A4FB-3C02A5243214}" type="slidenum">
              <a:rPr kumimoji="0" lang="en-US" altLang="en-US"/>
              <a:pPr>
                <a:spcBef>
                  <a:spcPct val="0"/>
                </a:spcBef>
              </a:pPr>
              <a:t>30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8181558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>
            <a:extLst>
              <a:ext uri="{FF2B5EF4-FFF2-40B4-BE49-F238E27FC236}">
                <a16:creationId xmlns:a16="http://schemas.microsoft.com/office/drawing/2014/main" id="{5F07B3C8-37BF-3D55-6965-8FCE411EBA8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8915" name="Notes Placeholder 2">
            <a:extLst>
              <a:ext uri="{FF2B5EF4-FFF2-40B4-BE49-F238E27FC236}">
                <a16:creationId xmlns:a16="http://schemas.microsoft.com/office/drawing/2014/main" id="{83724EA3-0E71-B4CC-243B-7CEF50407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8916" name="Slide Number Placeholder 3">
            <a:extLst>
              <a:ext uri="{FF2B5EF4-FFF2-40B4-BE49-F238E27FC236}">
                <a16:creationId xmlns:a16="http://schemas.microsoft.com/office/drawing/2014/main" id="{B7BDB6A8-8186-BA1E-EEFA-262DB82892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6EF63B8-4104-4FD2-809B-F0B69B50A8DB}" type="slidenum">
              <a:rPr kumimoji="0" lang="en-US" altLang="en-US"/>
              <a:pPr>
                <a:spcBef>
                  <a:spcPct val="0"/>
                </a:spcBef>
              </a:pPr>
              <a:t>31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1618918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>
            <a:extLst>
              <a:ext uri="{FF2B5EF4-FFF2-40B4-BE49-F238E27FC236}">
                <a16:creationId xmlns:a16="http://schemas.microsoft.com/office/drawing/2014/main" id="{70707E84-6FBB-487C-577B-C4E16C087A3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6867" name="Notes Placeholder 2">
            <a:extLst>
              <a:ext uri="{FF2B5EF4-FFF2-40B4-BE49-F238E27FC236}">
                <a16:creationId xmlns:a16="http://schemas.microsoft.com/office/drawing/2014/main" id="{749D438A-FE1A-C0AA-2F3E-7D21B97FD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6868" name="Slide Number Placeholder 3">
            <a:extLst>
              <a:ext uri="{FF2B5EF4-FFF2-40B4-BE49-F238E27FC236}">
                <a16:creationId xmlns:a16="http://schemas.microsoft.com/office/drawing/2014/main" id="{641117BC-30A1-B9D3-6E4C-1E978DDC4A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66F1565-0855-40D8-A4FB-3C02A5243214}" type="slidenum">
              <a:rPr kumimoji="0" lang="en-US" altLang="en-US"/>
              <a:pPr>
                <a:spcBef>
                  <a:spcPct val="0"/>
                </a:spcBef>
              </a:pPr>
              <a:t>32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5088809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>
            <a:extLst>
              <a:ext uri="{FF2B5EF4-FFF2-40B4-BE49-F238E27FC236}">
                <a16:creationId xmlns:a16="http://schemas.microsoft.com/office/drawing/2014/main" id="{70707E84-6FBB-487C-577B-C4E16C087A3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6867" name="Notes Placeholder 2">
            <a:extLst>
              <a:ext uri="{FF2B5EF4-FFF2-40B4-BE49-F238E27FC236}">
                <a16:creationId xmlns:a16="http://schemas.microsoft.com/office/drawing/2014/main" id="{749D438A-FE1A-C0AA-2F3E-7D21B97FD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6868" name="Slide Number Placeholder 3">
            <a:extLst>
              <a:ext uri="{FF2B5EF4-FFF2-40B4-BE49-F238E27FC236}">
                <a16:creationId xmlns:a16="http://schemas.microsoft.com/office/drawing/2014/main" id="{641117BC-30A1-B9D3-6E4C-1E978DDC4A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66F1565-0855-40D8-A4FB-3C02A5243214}" type="slidenum">
              <a:rPr kumimoji="0" lang="en-US" altLang="en-US"/>
              <a:pPr>
                <a:spcBef>
                  <a:spcPct val="0"/>
                </a:spcBef>
              </a:pPr>
              <a:t>33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3821511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34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6195797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35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9727376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>
            <a:extLst>
              <a:ext uri="{FF2B5EF4-FFF2-40B4-BE49-F238E27FC236}">
                <a16:creationId xmlns:a16="http://schemas.microsoft.com/office/drawing/2014/main" id="{70707E84-6FBB-487C-577B-C4E16C087A3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6867" name="Notes Placeholder 2">
            <a:extLst>
              <a:ext uri="{FF2B5EF4-FFF2-40B4-BE49-F238E27FC236}">
                <a16:creationId xmlns:a16="http://schemas.microsoft.com/office/drawing/2014/main" id="{749D438A-FE1A-C0AA-2F3E-7D21B97FD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6868" name="Slide Number Placeholder 3">
            <a:extLst>
              <a:ext uri="{FF2B5EF4-FFF2-40B4-BE49-F238E27FC236}">
                <a16:creationId xmlns:a16="http://schemas.microsoft.com/office/drawing/2014/main" id="{641117BC-30A1-B9D3-6E4C-1E978DDC4A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66F1565-0855-40D8-A4FB-3C02A5243214}" type="slidenum">
              <a:rPr kumimoji="0" lang="en-US" altLang="en-US"/>
              <a:pPr>
                <a:spcBef>
                  <a:spcPct val="0"/>
                </a:spcBef>
              </a:pPr>
              <a:t>36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972098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37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4232660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38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246690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5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2477497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39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3477820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40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0153313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41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0297551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42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37355054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43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46984648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44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18167234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45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7878891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46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9619141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47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33302610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48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766081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6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26755072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49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68876034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>
            <a:extLst>
              <a:ext uri="{FF2B5EF4-FFF2-40B4-BE49-F238E27FC236}">
                <a16:creationId xmlns:a16="http://schemas.microsoft.com/office/drawing/2014/main" id="{0A8E22AF-F22C-568D-1D6A-563006D2D23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243" name="Notes Placeholder 2">
            <a:extLst>
              <a:ext uri="{FF2B5EF4-FFF2-40B4-BE49-F238E27FC236}">
                <a16:creationId xmlns:a16="http://schemas.microsoft.com/office/drawing/2014/main" id="{CEBDBA41-7F85-134A-ECAC-4AF57DFBB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10244" name="Slide Number Placeholder 3">
            <a:extLst>
              <a:ext uri="{FF2B5EF4-FFF2-40B4-BE49-F238E27FC236}">
                <a16:creationId xmlns:a16="http://schemas.microsoft.com/office/drawing/2014/main" id="{FBA14119-5E6C-58A5-D1AF-A36B22FF18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6EAB5A17-B6FF-4F0A-BC42-EE9B3E643DC0}" type="slidenum">
              <a:rPr kumimoji="0" lang="en-US" altLang="en-US"/>
              <a:pPr>
                <a:spcBef>
                  <a:spcPct val="0"/>
                </a:spcBef>
              </a:pPr>
              <a:t>50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4113115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>
            <a:extLst>
              <a:ext uri="{FF2B5EF4-FFF2-40B4-BE49-F238E27FC236}">
                <a16:creationId xmlns:a16="http://schemas.microsoft.com/office/drawing/2014/main" id="{30DD6DAA-6986-48AB-2EE6-30B752BB366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>
            <a:extLst>
              <a:ext uri="{FF2B5EF4-FFF2-40B4-BE49-F238E27FC236}">
                <a16:creationId xmlns:a16="http://schemas.microsoft.com/office/drawing/2014/main" id="{F8501FE0-79D7-E294-E0FA-39C9B9272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12292" name="Slide Number Placeholder 3">
            <a:extLst>
              <a:ext uri="{FF2B5EF4-FFF2-40B4-BE49-F238E27FC236}">
                <a16:creationId xmlns:a16="http://schemas.microsoft.com/office/drawing/2014/main" id="{F6CF9D33-BB7D-7C6B-4239-8AFCB26AB5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3203321-6C53-4037-8325-7BC73A719C6C}" type="slidenum">
              <a:rPr kumimoji="0" lang="en-US" altLang="en-US"/>
              <a:pPr>
                <a:spcBef>
                  <a:spcPct val="0"/>
                </a:spcBef>
              </a:pPr>
              <a:t>51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16198409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52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98560689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>
            <a:extLst>
              <a:ext uri="{FF2B5EF4-FFF2-40B4-BE49-F238E27FC236}">
                <a16:creationId xmlns:a16="http://schemas.microsoft.com/office/drawing/2014/main" id="{30DD6DAA-6986-48AB-2EE6-30B752BB366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>
            <a:extLst>
              <a:ext uri="{FF2B5EF4-FFF2-40B4-BE49-F238E27FC236}">
                <a16:creationId xmlns:a16="http://schemas.microsoft.com/office/drawing/2014/main" id="{F8501FE0-79D7-E294-E0FA-39C9B9272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12292" name="Slide Number Placeholder 3">
            <a:extLst>
              <a:ext uri="{FF2B5EF4-FFF2-40B4-BE49-F238E27FC236}">
                <a16:creationId xmlns:a16="http://schemas.microsoft.com/office/drawing/2014/main" id="{F6CF9D33-BB7D-7C6B-4239-8AFCB26AB5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3203321-6C53-4037-8325-7BC73A719C6C}" type="slidenum">
              <a:rPr kumimoji="0" lang="en-US" altLang="en-US"/>
              <a:pPr>
                <a:spcBef>
                  <a:spcPct val="0"/>
                </a:spcBef>
              </a:pPr>
              <a:t>53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971251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54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98229068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55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89596821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56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41733420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57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52044940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58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751594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7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46250120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59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55178509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60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272988225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61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70227354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64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872531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12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3312196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0821ADFB-22F5-6C90-D306-AE238820287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F7F6C801-9C13-1915-B6E7-7B16F2698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16388" name="Slide Number Placeholder 3">
            <a:extLst>
              <a:ext uri="{FF2B5EF4-FFF2-40B4-BE49-F238E27FC236}">
                <a16:creationId xmlns:a16="http://schemas.microsoft.com/office/drawing/2014/main" id="{91DACA88-48B4-6534-FC19-C3AF58CEFB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0A117CE8-2679-4118-A8C3-FDE27BE83C35}" type="slidenum">
              <a:rPr kumimoji="0" lang="en-US" altLang="en-US"/>
              <a:pPr>
                <a:spcBef>
                  <a:spcPct val="0"/>
                </a:spcBef>
              </a:pPr>
              <a:t>16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3705102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>
            <a:extLst>
              <a:ext uri="{FF2B5EF4-FFF2-40B4-BE49-F238E27FC236}">
                <a16:creationId xmlns:a16="http://schemas.microsoft.com/office/drawing/2014/main" id="{54428A6D-0BE3-1822-858E-CCD495934E9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8435" name="Notes Placeholder 2">
            <a:extLst>
              <a:ext uri="{FF2B5EF4-FFF2-40B4-BE49-F238E27FC236}">
                <a16:creationId xmlns:a16="http://schemas.microsoft.com/office/drawing/2014/main" id="{570931A4-044E-6E84-25FF-F555B4B73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18436" name="Slide Number Placeholder 3">
            <a:extLst>
              <a:ext uri="{FF2B5EF4-FFF2-40B4-BE49-F238E27FC236}">
                <a16:creationId xmlns:a16="http://schemas.microsoft.com/office/drawing/2014/main" id="{FEFD86EE-9C98-B21A-5B56-7AEC764C3B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EB370B4-29B5-4FD6-B29B-9CE9A3746530}" type="slidenum">
              <a:rPr kumimoji="0" lang="en-US" altLang="en-US"/>
              <a:pPr>
                <a:spcBef>
                  <a:spcPct val="0"/>
                </a:spcBef>
              </a:pPr>
              <a:t>17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16566877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268BE1D0-4AD2-CB2D-B704-8B555918C7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33C55695-89D0-0BD0-0847-A01823BE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B28AC7-0BC9-16DB-24E8-3DD50176B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E2AECC1-79DC-421B-BC3E-E7714BB41714}" type="slidenum">
              <a:rPr kumimoji="0" lang="en-US" altLang="en-US"/>
              <a:pPr>
                <a:spcBef>
                  <a:spcPct val="0"/>
                </a:spcBef>
              </a:pPr>
              <a:t>18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4158149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30CF9-FBBD-424F-878C-B1D3031C49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C47832-E1E2-4AD7-87C9-CD619E806D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067E0-89E5-4E4C-9032-C6932D6CB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97026-AAE0-428F-938B-0BDA98BE2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84CDA-067F-4BC2-B4A2-8609EB9B8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012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DC3C6-0C04-459E-9B6C-F04DA90BC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C60A4E-FBAE-468A-8023-21BC0C156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B5441-95B9-4C34-B3C4-2106F7BC9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087B4-DF98-49CE-86BC-22142366D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E19C4-9265-4620-8A49-51B0D715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527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71B99F-279C-44F3-9590-96F2AFADA3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B718E2-6EB5-4F8E-AEC2-6B1F847B7C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EE5EF-BD95-44A6-B761-B088684C3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F1CDD-FE15-4A80-8EAA-0C59AA3CC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2AB48-7CA2-495C-9EFE-163F46CA6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20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C465D45F-8268-CED2-56A3-BDB7FCA07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FACE3D-E374-4EB6-8381-E759570DE91B}" type="datetime1">
              <a:rPr lang="en-US"/>
              <a:pPr>
                <a:defRPr/>
              </a:pPr>
              <a:t>10/31/2022</a:t>
            </a:fld>
            <a:endParaRPr lang="en-US"/>
          </a:p>
        </p:txBody>
      </p:sp>
      <p:sp>
        <p:nvSpPr>
          <p:cNvPr id="5" name="Footer Placeholder 21">
            <a:extLst>
              <a:ext uri="{FF2B5EF4-FFF2-40B4-BE49-F238E27FC236}">
                <a16:creationId xmlns:a16="http://schemas.microsoft.com/office/drawing/2014/main" id="{BC2611F1-6F7E-EF7B-7938-5D677892E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©1992-2012 by Pearson Education, Inc. All Rights Reserved.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E8BED7BF-D453-9744-FDF0-815227A26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2A70626-1AE1-41C4-8E0A-EE48BE23C1C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28171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1048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3455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743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2508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0459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601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869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DF755-0F6D-41C2-A8A7-6D49EEBB4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0EC1F-DF7F-46FB-A45E-69343B605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39D29-EF18-49B7-AFCE-55D2F8911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753DA-A772-4B1E-992C-CE35D80B8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85C8E-0065-432F-ACBC-3D0BA5D1D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89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566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7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0313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33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0DFCA-0DB7-481E-A986-28ED15E37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935C5-5833-4E01-95B7-379523675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0458D-53C5-4130-9FE1-A99663774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D4CAF-BB4B-4F77-B1C0-BAF672985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4843D-C4EF-4F9C-8673-4C5218080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91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EC8F7-2A03-44BA-8F1D-1F188B41A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CE4F5-DA60-458F-9982-97C48CB28F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E65C-6791-40BD-A677-7BC4A50D28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F8CCD-8BE8-4B2F-A885-DC59AC5D7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210F65-B9D9-41B4-8608-40CF485F4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57F13-7636-4A61-B243-3D00B50D2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682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F8204-EFD4-4BA8-B829-57C631F49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B6253-29DA-4E5F-9DE9-3EC891F48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C6E38-A6DA-4240-88F4-1B35B3E911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AD2461-E295-4728-8937-7B9E5C46BB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6A197A-B250-4E92-8078-3C8234482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78C92D-E1CC-4512-B0DE-A682A671A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49B4B4-699A-405E-AD8B-FC58554B3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143FBD-284C-4908-B183-1AAC937F9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914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87EFA-0610-4960-9436-B5F08033B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EE0F4F-0EFC-42BB-A2BA-6B1C09AB9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A60C75-275B-4F8F-B93F-3D64F7BE4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DCD79-B27D-4094-A4F7-A754C14AD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414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AB66F4-3B95-48BC-BF2D-7FF36D597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4BC4C6-443B-418D-AA62-D231BB8C7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278A35-B2A9-4A54-925C-D20C3D0A0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6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AE6E3-45A3-47BE-ADB1-DF1196A47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7A8CD-F8FB-46CF-A527-639CC9B98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3023F6-0D1D-45A7-8127-24D7881B99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A9283-6939-495B-9791-3CA41C7E5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A6615A-BFEA-43B7-8BDB-0DC2B5C3E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00C189-E741-481F-93E4-878554BC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769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C35FC-C393-4B8A-A3D7-FBC6E1D9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9BB3F9-F697-47D1-A84B-814D44D2AD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6C336D-361A-4E47-B6BC-8E6A341D21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19158-C243-40F5-BD5F-4E9A9B9E0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C67DC-747C-453E-AF98-7D7FE739B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7695A8-4F71-4201-8FCE-A7DA42549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53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6970C-F7F0-472F-9C35-CFFA574F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BB96F-EA32-42D3-9C6B-CFEFB7673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08A5F-6DF7-486B-81B5-35D5CFD7F7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4F1B3-C672-4A02-994B-FEFADE22FA2E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61666-EB10-4F4D-96C2-E9418269DE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19B8C-A9B1-42EE-A6F2-80D6A5B06D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6784E-854B-49CA-BCEF-1C708830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51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3503D-9EFE-477D-A7E0-297AEECC38F9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EB9F4B-DDDA-4656-84D7-61684A3E6FE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142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mailto:Shaker.elsappagh@gu.edu.eg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behind-the-scenes.net/understanding-the-java-versions-platfroms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L6%20-%20Pre-Defined%20Methods.pptx" TargetMode="Externa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L6%20-%20User-defined%20Methods%20-%20Passing%20Parameters.pptx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L6%20-%20User-defined%20methods%20-%20value-returning.pptx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L6%20-%20User-defined%20methods%20-%20void.pptx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L6%20-%20User-defined%20Methods%20-%20Scope.pptx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L6%20-%20User-defined%20Methods%20-%20Overloading.pptx" TargetMode="External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D432CC8B-2499-40B7-9EFE-30B2D28D96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7974" y="1598486"/>
            <a:ext cx="9842090" cy="210261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CSE110 Principles of Programming</a:t>
            </a:r>
            <a:br>
              <a:rPr lang="en-US" dirty="0"/>
            </a:br>
            <a:r>
              <a:rPr lang="en-US" sz="3700" b="1" dirty="0"/>
              <a:t>Lecture 5: Methods</a:t>
            </a:r>
            <a:endParaRPr lang="en-US" sz="3700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878A316E-48EB-4CD3-AADD-7D4062386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9419" y="3932904"/>
            <a:ext cx="9144000" cy="1641987"/>
          </a:xfrm>
        </p:spPr>
        <p:txBody>
          <a:bodyPr/>
          <a:lstStyle/>
          <a:p>
            <a:r>
              <a:rPr lang="en-US" dirty="0"/>
              <a:t>Professor Shaker El-</a:t>
            </a:r>
            <a:r>
              <a:rPr lang="en-US" dirty="0" err="1"/>
              <a:t>Sappagh</a:t>
            </a:r>
            <a:endParaRPr lang="en-US" dirty="0"/>
          </a:p>
          <a:p>
            <a:r>
              <a:rPr lang="en-US" dirty="0">
                <a:hlinkClick r:id="rId2"/>
              </a:rPr>
              <a:t>Shaker.elsappagh@gu.edu.eg</a:t>
            </a:r>
            <a:r>
              <a:rPr lang="en-US" dirty="0"/>
              <a:t> </a:t>
            </a:r>
          </a:p>
          <a:p>
            <a:r>
              <a:rPr lang="en-US" dirty="0"/>
              <a:t>Fall 2023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5A500E5-4256-48F0-D94A-42425A6746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935278" y="5229639"/>
            <a:ext cx="3256722" cy="162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27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90946" y="398205"/>
            <a:ext cx="11821087" cy="598488"/>
          </a:xfrm>
        </p:spPr>
        <p:txBody>
          <a:bodyPr>
            <a:noAutofit/>
          </a:bodyPr>
          <a:lstStyle/>
          <a:p>
            <a:pPr eaLnBrk="1" hangingPunct="1"/>
            <a:r>
              <a:rPr lang="en-US" sz="4000" dirty="0">
                <a:latin typeface="Tahoma" charset="0"/>
                <a:cs typeface="Arial" charset="0"/>
              </a:rPr>
              <a:t>User-defined Methods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5874" y="1268760"/>
            <a:ext cx="117898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Programmers may need methods for one or more of the following reasons: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52102" y="551933"/>
            <a:ext cx="1945208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WHY?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85874" y="2127920"/>
            <a:ext cx="117898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Modularity: Breaking up the problem into sub-problems.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5874" y="2679304"/>
            <a:ext cx="117898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Top-Down Design Approach: When attempting to solve a problem at one level, new sub-problems arise at a lower level.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5874" y="3538465"/>
            <a:ext cx="117898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Sharing: In big projects, the coding is assigned to many different people. Every programmer writes one or methods, then these are assembled in a single program. This is impossible to achieve without the concept of methods.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5874" y="5013176"/>
            <a:ext cx="117898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packages: In the same way, there are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java.util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.*,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java.lang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.*, you can create your own package using classes and methods.</a:t>
            </a:r>
          </a:p>
        </p:txBody>
      </p:sp>
    </p:spTree>
    <p:extLst>
      <p:ext uri="{BB962C8B-B14F-4D97-AF65-F5344CB8AC3E}">
        <p14:creationId xmlns:p14="http://schemas.microsoft.com/office/powerpoint/2010/main" val="3171814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6" grpId="0"/>
      <p:bldP spid="20" grpId="0"/>
      <p:bldP spid="13" grpId="0"/>
      <p:bldP spid="14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169605" y="152400"/>
            <a:ext cx="8663880" cy="598488"/>
          </a:xfrm>
        </p:spPr>
        <p:txBody>
          <a:bodyPr>
            <a:noAutofit/>
          </a:bodyPr>
          <a:lstStyle/>
          <a:p>
            <a:pPr eaLnBrk="1" hangingPunct="1"/>
            <a:r>
              <a:rPr lang="en-US" sz="4000" dirty="0">
                <a:latin typeface="Tahoma" charset="0"/>
                <a:cs typeface="Arial" charset="0"/>
              </a:rPr>
              <a:t>User-defined Methods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52102" y="301732"/>
            <a:ext cx="1337187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 EXAMPLE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33473" y="1022668"/>
            <a:ext cx="8784977" cy="4278094"/>
            <a:chOff x="323528" y="1236822"/>
            <a:chExt cx="7848873" cy="4022780"/>
          </a:xfrm>
        </p:grpSpPr>
        <p:sp>
          <p:nvSpPr>
            <p:cNvPr id="21" name="TextBox 20"/>
            <p:cNvSpPr txBox="1"/>
            <p:nvPr/>
          </p:nvSpPr>
          <p:spPr>
            <a:xfrm>
              <a:off x="788528" y="1236822"/>
              <a:ext cx="7383873" cy="4022780"/>
            </a:xfrm>
            <a:prstGeom prst="rect">
              <a:avLst/>
            </a:prstGeom>
            <a:solidFill>
              <a:schemeClr val="bg2"/>
            </a:solidFill>
            <a:ln w="28575" cap="rnd" cmpd="thickThin">
              <a:solidFill>
                <a:srgbClr val="0000FF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    import </a:t>
              </a:r>
              <a:r>
                <a:rPr lang="en-US" sz="1600" dirty="0" err="1">
                  <a:solidFill>
                    <a:srgbClr val="FF0000"/>
                  </a:solidFill>
                </a:rPr>
                <a:t>java.util</a:t>
              </a:r>
              <a:r>
                <a:rPr lang="en-US" sz="1600" dirty="0">
                  <a:solidFill>
                    <a:srgbClr val="0000FF"/>
                  </a:solidFill>
                </a:rPr>
                <a:t>.*;</a:t>
              </a:r>
            </a:p>
            <a:p>
              <a:r>
                <a:rPr lang="en-US" sz="1600" dirty="0">
                  <a:solidFill>
                    <a:srgbClr val="00B0F0"/>
                  </a:solidFill>
                </a:rPr>
                <a:t>    public class</a:t>
              </a:r>
              <a:r>
                <a:rPr lang="en-US" sz="1600" dirty="0">
                  <a:solidFill>
                    <a:srgbClr val="0000FF"/>
                  </a:solidFill>
                </a:rPr>
                <a:t> layout</a:t>
              </a:r>
            </a:p>
            <a:p>
              <a:r>
                <a:rPr lang="en-US" sz="1600" dirty="0"/>
                <a:t>    {</a:t>
              </a:r>
            </a:p>
            <a:p>
              <a:r>
                <a:rPr lang="en-US" sz="1600" dirty="0">
                  <a:solidFill>
                    <a:srgbClr val="00B0F0"/>
                  </a:solidFill>
                </a:rPr>
                <a:t>       public static void main(String[] </a:t>
              </a:r>
              <a:r>
                <a:rPr lang="en-US" sz="1600" dirty="0" err="1">
                  <a:solidFill>
                    <a:srgbClr val="00B0F0"/>
                  </a:solidFill>
                </a:rPr>
                <a:t>args</a:t>
              </a:r>
              <a:r>
                <a:rPr lang="en-US" sz="1600" dirty="0">
                  <a:solidFill>
                    <a:srgbClr val="00B0F0"/>
                  </a:solidFill>
                </a:rPr>
                <a:t>)</a:t>
              </a:r>
            </a:p>
            <a:p>
              <a:r>
                <a:rPr lang="en-US" sz="1600" dirty="0">
                  <a:solidFill>
                    <a:srgbClr val="0000FF"/>
                  </a:solidFill>
                </a:rPr>
                <a:t>       {</a:t>
              </a:r>
            </a:p>
            <a:p>
              <a:r>
                <a:rPr lang="en-US" sz="1600" b="1" dirty="0">
                  <a:solidFill>
                    <a:srgbClr val="0000FF"/>
                  </a:solidFill>
                </a:rPr>
                <a:t>         </a:t>
              </a:r>
              <a:r>
                <a:rPr lang="en-US" sz="1600" dirty="0" err="1">
                  <a:solidFill>
                    <a:srgbClr val="0000FF"/>
                  </a:solidFill>
                </a:rPr>
                <a:t>int</a:t>
              </a:r>
              <a:r>
                <a:rPr lang="en-US" sz="1600" dirty="0">
                  <a:solidFill>
                    <a:srgbClr val="0000FF"/>
                  </a:solidFill>
                </a:rPr>
                <a:t> x, y;</a:t>
              </a:r>
            </a:p>
            <a:p>
              <a:r>
                <a:rPr lang="en-US" sz="1600" b="1" dirty="0">
                  <a:solidFill>
                    <a:srgbClr val="0000FF"/>
                  </a:solidFill>
                </a:rPr>
                <a:t>         …</a:t>
              </a:r>
            </a:p>
            <a:p>
              <a:r>
                <a:rPr lang="en-US" sz="1600" dirty="0">
                  <a:solidFill>
                    <a:srgbClr val="0000FF"/>
                  </a:solidFill>
                </a:rPr>
                <a:t>          if (y == 0) </a:t>
              </a:r>
            </a:p>
            <a:p>
              <a:r>
                <a:rPr lang="en-US" sz="1600" dirty="0">
                  <a:solidFill>
                    <a:srgbClr val="0000FF"/>
                  </a:solidFill>
                </a:rPr>
                <a:t>             </a:t>
              </a:r>
              <a:r>
                <a:rPr lang="en-US" sz="1600" dirty="0" err="1">
                  <a:solidFill>
                    <a:srgbClr val="0000FF"/>
                  </a:solidFill>
                </a:rPr>
                <a:t>errorMessage</a:t>
              </a:r>
              <a:r>
                <a:rPr lang="en-US" sz="1600" dirty="0">
                  <a:solidFill>
                    <a:srgbClr val="0000FF"/>
                  </a:solidFill>
                </a:rPr>
                <a:t>();     </a:t>
              </a:r>
              <a:r>
                <a:rPr lang="en-US" sz="1600" dirty="0">
                  <a:solidFill>
                    <a:srgbClr val="00B050"/>
                  </a:solidFill>
                </a:rPr>
                <a:t>//method calling (using)</a:t>
              </a:r>
            </a:p>
            <a:p>
              <a:r>
                <a:rPr lang="en-US" sz="1600" dirty="0">
                  <a:solidFill>
                    <a:srgbClr val="0000FF"/>
                  </a:solidFill>
                </a:rPr>
                <a:t>       } </a:t>
              </a:r>
              <a:r>
                <a:rPr lang="en-US" sz="1600" dirty="0">
                  <a:solidFill>
                    <a:srgbClr val="00B050"/>
                  </a:solidFill>
                </a:rPr>
                <a:t>//end of main</a:t>
              </a:r>
            </a:p>
            <a:p>
              <a:endParaRPr lang="en-US" sz="1600" dirty="0">
                <a:solidFill>
                  <a:srgbClr val="00B050"/>
                </a:solidFill>
              </a:endParaRPr>
            </a:p>
            <a:p>
              <a:r>
                <a:rPr lang="en-US" sz="1600" dirty="0">
                  <a:solidFill>
                    <a:srgbClr val="00B050"/>
                  </a:solidFill>
                </a:rPr>
                <a:t>//method definition: This method prints an error message</a:t>
              </a:r>
            </a:p>
            <a:p>
              <a:r>
                <a:rPr lang="en-US" sz="1600" dirty="0">
                  <a:solidFill>
                    <a:srgbClr val="00B0F0"/>
                  </a:solidFill>
                </a:rPr>
                <a:t>      public static void</a:t>
              </a:r>
              <a:r>
                <a:rPr lang="en-US" sz="1600" dirty="0">
                  <a:solidFill>
                    <a:srgbClr val="FF0000"/>
                  </a:solidFill>
                </a:rPr>
                <a:t> </a:t>
              </a:r>
              <a:r>
                <a:rPr lang="en-US" sz="1600" dirty="0" err="1">
                  <a:solidFill>
                    <a:srgbClr val="FF0000"/>
                  </a:solidFill>
                </a:rPr>
                <a:t>errorMessage</a:t>
              </a:r>
              <a:r>
                <a:rPr lang="en-US" sz="1600" dirty="0">
                  <a:solidFill>
                    <a:srgbClr val="FF0000"/>
                  </a:solidFill>
                </a:rPr>
                <a:t>()</a:t>
              </a:r>
            </a:p>
            <a:p>
              <a:r>
                <a:rPr lang="en-US" sz="1600" dirty="0">
                  <a:solidFill>
                    <a:srgbClr val="0000FF"/>
                  </a:solidFill>
                </a:rPr>
                <a:t>      </a:t>
              </a:r>
              <a:r>
                <a:rPr lang="en-US" sz="1600" b="1" dirty="0">
                  <a:solidFill>
                    <a:srgbClr val="FF0000"/>
                  </a:solidFill>
                </a:rPr>
                <a:t>{</a:t>
              </a:r>
            </a:p>
            <a:p>
              <a:r>
                <a:rPr lang="en-US" sz="1600" dirty="0">
                  <a:solidFill>
                    <a:srgbClr val="FF0000"/>
                  </a:solidFill>
                </a:rPr>
                <a:t>        </a:t>
              </a:r>
              <a:r>
                <a:rPr lang="en-US" sz="1600" dirty="0" err="1">
                  <a:solidFill>
                    <a:srgbClr val="FF0000"/>
                  </a:solidFill>
                </a:rPr>
                <a:t>System.out.println</a:t>
              </a:r>
              <a:r>
                <a:rPr lang="en-US" sz="1600" dirty="0">
                  <a:solidFill>
                    <a:srgbClr val="FF0000"/>
                  </a:solidFill>
                </a:rPr>
                <a:t> (“There is something wrong…!!”);</a:t>
              </a:r>
            </a:p>
            <a:p>
              <a:r>
                <a:rPr lang="en-US" sz="1600" dirty="0">
                  <a:solidFill>
                    <a:srgbClr val="0000FF"/>
                  </a:solidFill>
                </a:rPr>
                <a:t>      </a:t>
              </a:r>
              <a:r>
                <a:rPr lang="en-US" sz="1600" b="1" dirty="0">
                  <a:solidFill>
                    <a:srgbClr val="FF0000"/>
                  </a:solidFill>
                </a:rPr>
                <a:t>} </a:t>
              </a:r>
              <a:r>
                <a:rPr lang="en-US" sz="1600" dirty="0">
                  <a:solidFill>
                    <a:srgbClr val="00B050"/>
                  </a:solidFill>
                </a:rPr>
                <a:t>//end of </a:t>
              </a:r>
              <a:r>
                <a:rPr lang="en-US" sz="1600" dirty="0" err="1">
                  <a:solidFill>
                    <a:srgbClr val="00B050"/>
                  </a:solidFill>
                </a:rPr>
                <a:t>errorMessage</a:t>
              </a:r>
              <a:endParaRPr lang="en-US" sz="1600" dirty="0">
                <a:solidFill>
                  <a:srgbClr val="00B050"/>
                </a:solidFill>
              </a:endParaRPr>
            </a:p>
            <a:p>
              <a:r>
                <a:rPr lang="en-US" sz="1600" dirty="0"/>
                <a:t> } </a:t>
              </a:r>
              <a:r>
                <a:rPr lang="en-US" sz="1600" dirty="0">
                  <a:solidFill>
                    <a:srgbClr val="00B050"/>
                  </a:solidFill>
                </a:rPr>
                <a:t>//end of class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23528" y="1236822"/>
              <a:ext cx="450344" cy="4022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1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2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3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4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5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6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7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8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9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10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11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12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13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14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15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16</a:t>
              </a:r>
            </a:p>
            <a:p>
              <a:pPr algn="r"/>
              <a:r>
                <a:rPr lang="en-US" sz="1600" dirty="0">
                  <a:solidFill>
                    <a:srgbClr val="FF0000"/>
                  </a:solidFill>
                </a:rPr>
                <a:t>17</a:t>
              </a:r>
            </a:p>
          </p:txBody>
        </p:sp>
      </p:grpSp>
      <p:sp>
        <p:nvSpPr>
          <p:cNvPr id="23" name="Rectangle 22"/>
          <p:cNvSpPr/>
          <p:nvPr/>
        </p:nvSpPr>
        <p:spPr>
          <a:xfrm>
            <a:off x="1037529" y="3758972"/>
            <a:ext cx="8280919" cy="1224136"/>
          </a:xfrm>
          <a:prstGeom prst="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037529" y="3028732"/>
            <a:ext cx="8280919" cy="226184"/>
          </a:xfrm>
          <a:prstGeom prst="rect">
            <a:avLst/>
          </a:prstGeom>
          <a:solidFill>
            <a:schemeClr val="accent2">
              <a:lumMod val="60000"/>
              <a:lumOff val="4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37529" y="3974996"/>
            <a:ext cx="8280919" cy="226184"/>
          </a:xfrm>
          <a:prstGeom prst="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Callout 13"/>
          <p:cNvSpPr/>
          <p:nvPr/>
        </p:nvSpPr>
        <p:spPr>
          <a:xfrm>
            <a:off x="6775264" y="1382708"/>
            <a:ext cx="2448272" cy="1080120"/>
          </a:xfrm>
          <a:prstGeom prst="wedgeEllipseCallout">
            <a:avLst>
              <a:gd name="adj1" fmla="val -80682"/>
              <a:gd name="adj2" fmla="val 204887"/>
            </a:avLst>
          </a:prstGeom>
          <a:solidFill>
            <a:srgbClr val="FFFF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00FF"/>
                </a:solidFill>
              </a:rPr>
              <a:t>Method header</a:t>
            </a:r>
            <a:endParaRPr lang="en-US" sz="1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8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3" grpId="0" animBg="1"/>
      <p:bldP spid="24" grpId="0" animBg="1"/>
      <p:bldP spid="13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Methods as Black Boxes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 fontScale="92500" lnSpcReduction="10000"/>
          </a:bodyPr>
          <a:lstStyle/>
          <a:p>
            <a:pPr eaLnBrk="1" hangingPunct="1"/>
            <a:r>
              <a:rPr lang="en-US" altLang="en-US" b="1" dirty="0"/>
              <a:t>Method definition </a:t>
            </a:r>
            <a:r>
              <a:rPr lang="en-US" altLang="en-US" dirty="0"/>
              <a:t>and defining method parameters.</a:t>
            </a:r>
          </a:p>
          <a:p>
            <a:pPr eaLnBrk="1" hangingPunct="1"/>
            <a:r>
              <a:rPr lang="en-US" altLang="en-US" b="1" dirty="0"/>
              <a:t>Method call </a:t>
            </a:r>
            <a:r>
              <a:rPr lang="en-US" altLang="en-US" dirty="0"/>
              <a:t>and providing arguments.</a:t>
            </a:r>
          </a:p>
          <a:p>
            <a:pPr eaLnBrk="1" hangingPunct="1"/>
            <a:r>
              <a:rPr lang="en-US" altLang="en-US" dirty="0"/>
              <a:t>After calling, the method is executed and returns one value.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dirty="0"/>
              <a:t>Methods can receive </a:t>
            </a:r>
            <a:r>
              <a:rPr lang="en-US" b="1" dirty="0"/>
              <a:t>multiple arguments</a:t>
            </a:r>
            <a:r>
              <a:rPr lang="en-US" dirty="0"/>
              <a:t>, but they return only one value.</a:t>
            </a:r>
          </a:p>
          <a:p>
            <a:pPr algn="l"/>
            <a:r>
              <a:rPr lang="en-US" dirty="0"/>
              <a:t>It is possible to have methods with </a:t>
            </a:r>
            <a:r>
              <a:rPr lang="en-US" b="1" dirty="0"/>
              <a:t>no arguments</a:t>
            </a:r>
            <a:r>
              <a:rPr lang="en-US" dirty="0"/>
              <a:t>. An example is the </a:t>
            </a:r>
            <a:r>
              <a:rPr lang="en-US" dirty="0" err="1"/>
              <a:t>Math.random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By reusing a method, </a:t>
            </a:r>
            <a:r>
              <a:rPr lang="en-US" b="1" dirty="0"/>
              <a:t>you don’t need to know</a:t>
            </a:r>
            <a:r>
              <a:rPr lang="en-US" dirty="0"/>
              <a:t> how the method is implemented.</a:t>
            </a:r>
          </a:p>
          <a:p>
            <a:pPr algn="l"/>
            <a:r>
              <a:rPr lang="en-US" dirty="0"/>
              <a:t>You can think of </a:t>
            </a:r>
            <a:r>
              <a:rPr lang="en-US" dirty="0" err="1"/>
              <a:t>Math.pow</a:t>
            </a:r>
            <a:r>
              <a:rPr lang="en-US" dirty="0"/>
              <a:t> as a </a:t>
            </a:r>
            <a:r>
              <a:rPr lang="en-US" b="1" dirty="0"/>
              <a:t>black box</a:t>
            </a:r>
          </a:p>
          <a:p>
            <a:pPr algn="l"/>
            <a:r>
              <a:rPr lang="en-US" altLang="en-US" dirty="0"/>
              <a:t>Reusability and the </a:t>
            </a:r>
            <a:r>
              <a:rPr lang="en-US" altLang="en-US" b="1" dirty="0"/>
              <a:t>Java class library</a:t>
            </a:r>
            <a:r>
              <a:rPr lang="en-US" altLang="en-US" dirty="0"/>
              <a:t>.</a:t>
            </a:r>
          </a:p>
          <a:p>
            <a:pPr algn="l"/>
            <a:r>
              <a:rPr lang="en-US" altLang="en-US" b="1" dirty="0"/>
              <a:t>When you design your own methods, </a:t>
            </a:r>
            <a:r>
              <a:rPr lang="en-US" altLang="en-US" dirty="0"/>
              <a:t>you will want to make them appear as black boxes to other programmers. Those programmers want to use your methods without knowing what goes on inside. </a:t>
            </a:r>
          </a:p>
          <a:p>
            <a:pPr algn="l"/>
            <a:r>
              <a:rPr lang="en-US" altLang="en-US" dirty="0"/>
              <a:t>Even </a:t>
            </a:r>
            <a:r>
              <a:rPr lang="en-US" altLang="en-US" b="1" dirty="0"/>
              <a:t>if you are the only person working on a program</a:t>
            </a:r>
            <a:r>
              <a:rPr lang="en-US" altLang="en-US" dirty="0"/>
              <a:t>, making each method into a black box</a:t>
            </a:r>
          </a:p>
          <a:p>
            <a:pPr algn="l"/>
            <a:endParaRPr lang="en-US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7DDAEA-E595-96E6-7E86-A3FC6B8F0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7904" y="2050640"/>
            <a:ext cx="4410075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53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Text Placeholder 2">
            <a:extLst>
              <a:ext uri="{FF2B5EF4-FFF2-40B4-BE49-F238E27FC236}">
                <a16:creationId xmlns:a16="http://schemas.microsoft.com/office/drawing/2014/main" id="{75260D07-7D59-1F9A-0287-67CE2B7FE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3794" y="1543665"/>
            <a:ext cx="11828206" cy="1885335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  <a:hlinkClick r:id="rId2" action="ppaction://hlinkpres?slideindex=1&amp;slidetitle="/>
              </a:rPr>
              <a:t>External file</a:t>
            </a: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: predefined methods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36493AF-5699-F845-AE31-9969FC506C0B}"/>
              </a:ext>
            </a:extLst>
          </p:cNvPr>
          <p:cNvSpPr txBox="1">
            <a:spLocks/>
          </p:cNvSpPr>
          <p:nvPr/>
        </p:nvSpPr>
        <p:spPr>
          <a:xfrm>
            <a:off x="149941" y="134066"/>
            <a:ext cx="11924071" cy="652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</a:rPr>
              <a:t>Predefined methods and Java class library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51985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Text Placeholder 2">
            <a:extLst>
              <a:ext uri="{FF2B5EF4-FFF2-40B4-BE49-F238E27FC236}">
                <a16:creationId xmlns:a16="http://schemas.microsoft.com/office/drawing/2014/main" id="{75260D07-7D59-1F9A-0287-67CE2B7FE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3794" y="703006"/>
            <a:ext cx="11828206" cy="5687961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Specifies all the information needed to call the method. </a:t>
            </a:r>
          </a:p>
          <a:p>
            <a:pPr>
              <a:lnSpc>
                <a:spcPct val="80000"/>
              </a:lnSpc>
            </a:pP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Two of the parts—the method name and parameter list—are called the </a:t>
            </a:r>
            <a:r>
              <a:rPr lang="en-US" altLang="en-US" sz="25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method signature</a:t>
            </a: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 The method signature provides instructions for how </a:t>
            </a:r>
            <a:r>
              <a:rPr lang="en-US" altLang="en-US" sz="25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callers</a:t>
            </a: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can reference this method. </a:t>
            </a:r>
          </a:p>
          <a:p>
            <a:pPr>
              <a:lnSpc>
                <a:spcPct val="80000"/>
              </a:lnSpc>
            </a:pP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method signature </a:t>
            </a:r>
            <a:r>
              <a:rPr lang="en-US" altLang="en-US" sz="25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does not include the return type and access modifiers</a:t>
            </a: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, which control where the method can be referenced.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36493AF-5699-F845-AE31-9969FC506C0B}"/>
              </a:ext>
            </a:extLst>
          </p:cNvPr>
          <p:cNvSpPr txBox="1">
            <a:spLocks/>
          </p:cNvSpPr>
          <p:nvPr/>
        </p:nvSpPr>
        <p:spPr>
          <a:xfrm>
            <a:off x="149941" y="134066"/>
            <a:ext cx="11924071" cy="652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Method declaration</a:t>
            </a:r>
            <a:endParaRPr lang="en-US" b="1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11FBDE9C-26D9-4108-88DA-35E9ADCB25D2}"/>
              </a:ext>
            </a:extLst>
          </p:cNvPr>
          <p:cNvSpPr txBox="1">
            <a:spLocks noChangeArrowheads="1"/>
          </p:cNvSpPr>
          <p:nvPr/>
        </p:nvSpPr>
        <p:spPr>
          <a:xfrm>
            <a:off x="3352800" y="3709884"/>
            <a:ext cx="6934200" cy="213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en-US" sz="2400" b="1">
                <a:latin typeface="Courier New" panose="02070309020205020404" pitchFamily="49" charset="0"/>
              </a:rPr>
              <a:t>public static void displayMesssage()</a:t>
            </a:r>
          </a:p>
          <a:p>
            <a:pPr>
              <a:buFontTx/>
              <a:buNone/>
            </a:pPr>
            <a:r>
              <a:rPr lang="en-US" altLang="en-US" sz="2400" b="1">
                <a:latin typeface="Courier New" panose="02070309020205020404" pitchFamily="49" charset="0"/>
              </a:rPr>
              <a:t>{</a:t>
            </a:r>
            <a:endParaRPr lang="en-US" altLang="en-US" sz="2400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	 System.out.println("Hello")</a:t>
            </a:r>
            <a:r>
              <a:rPr lang="en-US" altLang="en-US" sz="2400" b="1">
                <a:latin typeface="Courier New" panose="02070309020205020404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altLang="en-US" sz="2400" b="1">
                <a:latin typeface="Courier New" panose="02070309020205020404" pitchFamily="49" charset="0"/>
              </a:rPr>
              <a:t>}</a:t>
            </a:r>
            <a:endParaRPr lang="en-US" altLang="en-US" sz="2400"/>
          </a:p>
        </p:txBody>
      </p:sp>
      <p:sp>
        <p:nvSpPr>
          <p:cNvPr id="8" name="Text Box 11">
            <a:extLst>
              <a:ext uri="{FF2B5EF4-FFF2-40B4-BE49-F238E27FC236}">
                <a16:creationId xmlns:a16="http://schemas.microsoft.com/office/drawing/2014/main" id="{CBEB87FE-9193-D3EC-8DB4-F66DCDA28F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2196" y="3235633"/>
            <a:ext cx="1447800" cy="466725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 b="1">
                <a:solidFill>
                  <a:srgbClr val="FF3300"/>
                </a:solidFill>
              </a:rPr>
              <a:t>Header</a:t>
            </a:r>
          </a:p>
        </p:txBody>
      </p:sp>
      <p:sp>
        <p:nvSpPr>
          <p:cNvPr id="9" name="Text Box 12">
            <a:extLst>
              <a:ext uri="{FF2B5EF4-FFF2-40B4-BE49-F238E27FC236}">
                <a16:creationId xmlns:a16="http://schemas.microsoft.com/office/drawing/2014/main" id="{DB41173B-B911-BC9A-69CE-C8060B1303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5450194"/>
            <a:ext cx="1447800" cy="466725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 b="1">
                <a:solidFill>
                  <a:srgbClr val="FF3300"/>
                </a:solidFill>
              </a:rPr>
              <a:t>Body</a:t>
            </a:r>
          </a:p>
        </p:txBody>
      </p:sp>
      <p:sp>
        <p:nvSpPr>
          <p:cNvPr id="11" name="Line 13">
            <a:extLst>
              <a:ext uri="{FF2B5EF4-FFF2-40B4-BE49-F238E27FC236}">
                <a16:creationId xmlns:a16="http://schemas.microsoft.com/office/drawing/2014/main" id="{389B5D9F-F7A8-969E-EBE4-5E33730774B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71800" y="4319484"/>
            <a:ext cx="381000" cy="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12" name="Line 14">
            <a:extLst>
              <a:ext uri="{FF2B5EF4-FFF2-40B4-BE49-F238E27FC236}">
                <a16:creationId xmlns:a16="http://schemas.microsoft.com/office/drawing/2014/main" id="{3E061C21-EC65-EA38-23F9-3F3CB16294FF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4319484"/>
            <a:ext cx="0" cy="9906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13" name="Line 15">
            <a:extLst>
              <a:ext uri="{FF2B5EF4-FFF2-40B4-BE49-F238E27FC236}">
                <a16:creationId xmlns:a16="http://schemas.microsoft.com/office/drawing/2014/main" id="{772DE5C9-3C9A-EF4A-BEE9-9711AC9323D5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5310084"/>
            <a:ext cx="381000" cy="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29DF32A-E5EE-5615-0ED6-90ECD74FA7B2}"/>
              </a:ext>
            </a:extLst>
          </p:cNvPr>
          <p:cNvGrpSpPr/>
          <p:nvPr/>
        </p:nvGrpSpPr>
        <p:grpSpPr>
          <a:xfrm>
            <a:off x="2133600" y="4776684"/>
            <a:ext cx="838200" cy="948915"/>
            <a:chOff x="2133600" y="3459162"/>
            <a:chExt cx="838200" cy="948915"/>
          </a:xfrm>
        </p:grpSpPr>
        <p:sp>
          <p:nvSpPr>
            <p:cNvPr id="15" name="Line 16">
              <a:extLst>
                <a:ext uri="{FF2B5EF4-FFF2-40B4-BE49-F238E27FC236}">
                  <a16:creationId xmlns:a16="http://schemas.microsoft.com/office/drawing/2014/main" id="{C1980849-F319-AC1C-EEE6-F10A846866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33600" y="3459162"/>
              <a:ext cx="838200" cy="0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18">
              <a:extLst>
                <a:ext uri="{FF2B5EF4-FFF2-40B4-BE49-F238E27FC236}">
                  <a16:creationId xmlns:a16="http://schemas.microsoft.com/office/drawing/2014/main" id="{1F5C961B-23C0-2272-E91D-0C82C3B2CA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3600" y="3459162"/>
              <a:ext cx="0" cy="948915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7" name="Line 19">
              <a:extLst>
                <a:ext uri="{FF2B5EF4-FFF2-40B4-BE49-F238E27FC236}">
                  <a16:creationId xmlns:a16="http://schemas.microsoft.com/office/drawing/2014/main" id="{83555E82-2FBE-BB47-CCCE-891443A5FB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3600" y="4408077"/>
              <a:ext cx="381000" cy="0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AB62705-D687-7612-CC09-3D37CE678958}"/>
              </a:ext>
            </a:extLst>
          </p:cNvPr>
          <p:cNvGrpSpPr/>
          <p:nvPr/>
        </p:nvGrpSpPr>
        <p:grpSpPr>
          <a:xfrm>
            <a:off x="2209800" y="3459060"/>
            <a:ext cx="1066800" cy="555624"/>
            <a:chOff x="2209800" y="2141538"/>
            <a:chExt cx="1066800" cy="555624"/>
          </a:xfrm>
        </p:grpSpPr>
        <p:sp>
          <p:nvSpPr>
            <p:cNvPr id="19" name="Line 20">
              <a:extLst>
                <a:ext uri="{FF2B5EF4-FFF2-40B4-BE49-F238E27FC236}">
                  <a16:creationId xmlns:a16="http://schemas.microsoft.com/office/drawing/2014/main" id="{3EAF5B31-BD0A-468D-2F90-B6BD285717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209800" y="2141538"/>
              <a:ext cx="381000" cy="0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0" name="Line 21">
              <a:extLst>
                <a:ext uri="{FF2B5EF4-FFF2-40B4-BE49-F238E27FC236}">
                  <a16:creationId xmlns:a16="http://schemas.microsoft.com/office/drawing/2014/main" id="{729633C8-DF3E-7270-A046-3F5DBEBB7C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9800" y="2141538"/>
              <a:ext cx="0" cy="555624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1" name="Line 22">
              <a:extLst>
                <a:ext uri="{FF2B5EF4-FFF2-40B4-BE49-F238E27FC236}">
                  <a16:creationId xmlns:a16="http://schemas.microsoft.com/office/drawing/2014/main" id="{8136814C-FF7A-464C-3F62-448C09927A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9800" y="2697162"/>
              <a:ext cx="1066800" cy="0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68821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36493AF-5699-F845-AE31-9969FC506C0B}"/>
              </a:ext>
            </a:extLst>
          </p:cNvPr>
          <p:cNvSpPr txBox="1">
            <a:spLocks/>
          </p:cNvSpPr>
          <p:nvPr/>
        </p:nvSpPr>
        <p:spPr>
          <a:xfrm>
            <a:off x="149941" y="134066"/>
            <a:ext cx="11924071" cy="652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Method Name</a:t>
            </a:r>
            <a:endParaRPr lang="en-US" b="1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67BE8B-4762-7669-66AE-1BC9CD05EC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8767" y="911224"/>
            <a:ext cx="11648768" cy="5735381"/>
          </a:xfrm>
        </p:spPr>
        <p:txBody>
          <a:bodyPr/>
          <a:lstStyle/>
          <a:p>
            <a:r>
              <a:rPr lang="en-US" sz="1800" b="1" i="0" u="none" strike="noStrike" baseline="0" dirty="0">
                <a:latin typeface="UniversLTStd-Bold"/>
              </a:rPr>
              <a:t>Method names follow the same rules we practiced with variable names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D9CD538-A9F3-1582-3864-8DD0B88CA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46" y="1636644"/>
            <a:ext cx="97631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78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2">
            <a:extLst>
              <a:ext uri="{FF2B5EF4-FFF2-40B4-BE49-F238E27FC236}">
                <a16:creationId xmlns:a16="http://schemas.microsoft.com/office/drawing/2014/main" id="{5DBDA7AA-19AD-AC09-4DF9-61E7E84E1ED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-64580"/>
            <a:ext cx="10515600" cy="1325563"/>
          </a:xfrm>
        </p:spPr>
        <p:txBody>
          <a:bodyPr/>
          <a:lstStyle/>
          <a:p>
            <a:pPr eaLnBrk="1" hangingPunct="1"/>
            <a:r>
              <a:rPr lang="en-US" altLang="en-US" dirty="0"/>
              <a:t>Parts of a Method Header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2ED1795F-18C1-DBD7-792A-6D4F7378211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133599" y="5216016"/>
            <a:ext cx="9094839" cy="1558413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public static void 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displayMessage</a:t>
            </a:r>
            <a:r>
              <a:rPr lang="en-US" altLang="en-US" sz="2400" b="1" dirty="0">
                <a:latin typeface="Courier New" panose="02070309020205020404" pitchFamily="49" charset="0"/>
              </a:rPr>
              <a:t> ()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{</a:t>
            </a:r>
            <a:endParaRPr lang="en-US" altLang="en-US" sz="2400" dirty="0"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</a:rPr>
              <a:t>	 </a:t>
            </a:r>
            <a:r>
              <a:rPr lang="en-US" altLang="en-US" sz="2400" dirty="0" err="1">
                <a:latin typeface="Courier New" panose="02070309020205020404" pitchFamily="49" charset="0"/>
              </a:rPr>
              <a:t>System.out.println</a:t>
            </a:r>
            <a:r>
              <a:rPr lang="en-US" altLang="en-US" sz="2400" dirty="0">
                <a:latin typeface="Courier New" panose="02070309020205020404" pitchFamily="49" charset="0"/>
              </a:rPr>
              <a:t>(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2400" dirty="0">
                <a:latin typeface="Courier New" panose="02070309020205020404" pitchFamily="49" charset="0"/>
              </a:rPr>
              <a:t>Hello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2400" dirty="0">
                <a:latin typeface="Courier New" panose="02070309020205020404" pitchFamily="49" charset="0"/>
              </a:rPr>
              <a:t>)</a:t>
            </a:r>
            <a:r>
              <a:rPr lang="en-US" altLang="en-US" sz="2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}</a:t>
            </a:r>
            <a:endParaRPr lang="en-US" altLang="en-US" sz="2400" b="1" dirty="0">
              <a:latin typeface="Bookman Old Style" panose="02050604050505020204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en-US" sz="2400" b="1" dirty="0">
              <a:latin typeface="Courier New" panose="02070309020205020404" pitchFamily="49" charset="0"/>
            </a:endParaRPr>
          </a:p>
        </p:txBody>
      </p:sp>
      <p:sp>
        <p:nvSpPr>
          <p:cNvPr id="15365" name="Rectangle 17">
            <a:extLst>
              <a:ext uri="{FF2B5EF4-FFF2-40B4-BE49-F238E27FC236}">
                <a16:creationId xmlns:a16="http://schemas.microsoft.com/office/drawing/2014/main" id="{926B6874-74D7-616C-2738-964B4ABD2A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5216017"/>
            <a:ext cx="2514600" cy="381000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2400"/>
          </a:p>
        </p:txBody>
      </p:sp>
      <p:sp>
        <p:nvSpPr>
          <p:cNvPr id="15366" name="Rectangle 18">
            <a:extLst>
              <a:ext uri="{FF2B5EF4-FFF2-40B4-BE49-F238E27FC236}">
                <a16:creationId xmlns:a16="http://schemas.microsoft.com/office/drawing/2014/main" id="{BAD35AD3-3B49-104E-F0AA-E366E5301B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5216017"/>
            <a:ext cx="838200" cy="381000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2400"/>
          </a:p>
        </p:txBody>
      </p:sp>
      <p:sp>
        <p:nvSpPr>
          <p:cNvPr id="15367" name="Rectangle 19">
            <a:extLst>
              <a:ext uri="{FF2B5EF4-FFF2-40B4-BE49-F238E27FC236}">
                <a16:creationId xmlns:a16="http://schemas.microsoft.com/office/drawing/2014/main" id="{A905012E-987F-2FFA-5118-E9F378379E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8800" y="5216017"/>
            <a:ext cx="2667000" cy="381000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2400"/>
          </a:p>
        </p:txBody>
      </p:sp>
      <p:sp>
        <p:nvSpPr>
          <p:cNvPr id="15368" name="Rectangle 20">
            <a:extLst>
              <a:ext uri="{FF2B5EF4-FFF2-40B4-BE49-F238E27FC236}">
                <a16:creationId xmlns:a16="http://schemas.microsoft.com/office/drawing/2014/main" id="{A85928D0-0BE4-0310-5E60-3B8B90105C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8200" y="5216017"/>
            <a:ext cx="381000" cy="381000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2400"/>
          </a:p>
        </p:txBody>
      </p:sp>
      <p:sp>
        <p:nvSpPr>
          <p:cNvPr id="15369" name="Text Box 21">
            <a:extLst>
              <a:ext uri="{FF2B5EF4-FFF2-40B4-BE49-F238E27FC236}">
                <a16:creationId xmlns:a16="http://schemas.microsoft.com/office/drawing/2014/main" id="{6F28F4CF-B9E2-AF52-0D19-8176259EF2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8" y="3615818"/>
            <a:ext cx="16002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>
                <a:solidFill>
                  <a:srgbClr val="FF3300"/>
                </a:solidFill>
              </a:rPr>
              <a:t>Method Modifiers</a:t>
            </a:r>
          </a:p>
        </p:txBody>
      </p:sp>
      <p:sp>
        <p:nvSpPr>
          <p:cNvPr id="15370" name="Text Box 22">
            <a:extLst>
              <a:ext uri="{FF2B5EF4-FFF2-40B4-BE49-F238E27FC236}">
                <a16:creationId xmlns:a16="http://schemas.microsoft.com/office/drawing/2014/main" id="{C14607A4-0BFF-9755-25F1-A227050D17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94225" y="3615818"/>
            <a:ext cx="11430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>
                <a:solidFill>
                  <a:srgbClr val="FF3300"/>
                </a:solidFill>
              </a:rPr>
              <a:t>Return Type</a:t>
            </a:r>
          </a:p>
        </p:txBody>
      </p:sp>
      <p:sp>
        <p:nvSpPr>
          <p:cNvPr id="15371" name="Text Box 23">
            <a:extLst>
              <a:ext uri="{FF2B5EF4-FFF2-40B4-BE49-F238E27FC236}">
                <a16:creationId xmlns:a16="http://schemas.microsoft.com/office/drawing/2014/main" id="{625E8C14-E062-2B51-E510-22161FCB8E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29325" y="3615818"/>
            <a:ext cx="12192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>
                <a:solidFill>
                  <a:srgbClr val="FF3300"/>
                </a:solidFill>
              </a:rPr>
              <a:t>Method Name</a:t>
            </a:r>
          </a:p>
        </p:txBody>
      </p:sp>
      <p:sp>
        <p:nvSpPr>
          <p:cNvPr id="15372" name="Text Box 24">
            <a:extLst>
              <a:ext uri="{FF2B5EF4-FFF2-40B4-BE49-F238E27FC236}">
                <a16:creationId xmlns:a16="http://schemas.microsoft.com/office/drawing/2014/main" id="{72E7AD85-7CD6-5981-C791-491FF478BE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0501" y="3980942"/>
            <a:ext cx="16224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2400">
                <a:solidFill>
                  <a:srgbClr val="FF3300"/>
                </a:solidFill>
              </a:rPr>
              <a:t>Parentheses</a:t>
            </a:r>
          </a:p>
        </p:txBody>
      </p:sp>
      <p:sp>
        <p:nvSpPr>
          <p:cNvPr id="15373" name="Line 29">
            <a:extLst>
              <a:ext uri="{FF2B5EF4-FFF2-40B4-BE49-F238E27FC236}">
                <a16:creationId xmlns:a16="http://schemas.microsoft.com/office/drawing/2014/main" id="{6EF283D5-4134-9DF4-B259-74C6F66EF807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000" y="4454017"/>
            <a:ext cx="0" cy="6858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15374" name="Line 30">
            <a:extLst>
              <a:ext uri="{FF2B5EF4-FFF2-40B4-BE49-F238E27FC236}">
                <a16:creationId xmlns:a16="http://schemas.microsoft.com/office/drawing/2014/main" id="{A29D7330-1E4D-7D57-1576-BB527772D17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1600" y="4454017"/>
            <a:ext cx="0" cy="6858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15375" name="Line 31">
            <a:extLst>
              <a:ext uri="{FF2B5EF4-FFF2-40B4-BE49-F238E27FC236}">
                <a16:creationId xmlns:a16="http://schemas.microsoft.com/office/drawing/2014/main" id="{676558A3-7598-264C-1D20-C68EE3585A5E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6225" y="4454017"/>
            <a:ext cx="0" cy="6858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15376" name="Line 32">
            <a:extLst>
              <a:ext uri="{FF2B5EF4-FFF2-40B4-BE49-F238E27FC236}">
                <a16:creationId xmlns:a16="http://schemas.microsoft.com/office/drawing/2014/main" id="{E9725BAC-B0A5-9BB1-4A50-4F40EF87AB60}"/>
              </a:ext>
            </a:extLst>
          </p:cNvPr>
          <p:cNvSpPr>
            <a:spLocks noChangeShapeType="1"/>
          </p:cNvSpPr>
          <p:nvPr/>
        </p:nvSpPr>
        <p:spPr bwMode="auto">
          <a:xfrm>
            <a:off x="8642350" y="4454017"/>
            <a:ext cx="0" cy="6858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E7D712-E87A-411A-3189-2E4006E58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899" y="967597"/>
            <a:ext cx="9094840" cy="264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75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Number Placeholder 3">
            <a:extLst>
              <a:ext uri="{FF2B5EF4-FFF2-40B4-BE49-F238E27FC236}">
                <a16:creationId xmlns:a16="http://schemas.microsoft.com/office/drawing/2014/main" id="{2D527419-D569-5EAB-9EB6-FA3332305E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5-</a:t>
            </a:r>
            <a:fld id="{92C285A3-6731-458B-B6A2-611C7DEC5F61}" type="slidenum">
              <a:rPr lang="en-US" altLang="en-US" sz="12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378F47DF-FC8A-BB75-4A88-DA126CBBB8B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Parts of a Method Header</a:t>
            </a:r>
          </a:p>
        </p:txBody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BF70CE06-8E80-1D12-9BE6-F13309AFF26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905000" y="1295400"/>
            <a:ext cx="7772400" cy="4724400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Method modifiers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latin typeface="Courier New" panose="02070309020205020404" pitchFamily="49" charset="0"/>
              </a:rPr>
              <a:t>public</a:t>
            </a:r>
            <a:r>
              <a:rPr lang="en-US" altLang="en-US" dirty="0"/>
              <a:t>—method is publicly available to code outside the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latin typeface="Courier New" panose="02070309020205020404" pitchFamily="49" charset="0"/>
              </a:rPr>
              <a:t>static</a:t>
            </a:r>
            <a:r>
              <a:rPr lang="en-US" altLang="en-US" dirty="0"/>
              <a:t>—method belongs to a class, not a specific object.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Return type—</a:t>
            </a:r>
            <a:r>
              <a:rPr lang="en-US" altLang="en-US" dirty="0">
                <a:latin typeface="Courier New" panose="02070309020205020404" pitchFamily="49" charset="0"/>
              </a:rPr>
              <a:t>void</a:t>
            </a:r>
            <a:r>
              <a:rPr lang="en-US" altLang="en-US" dirty="0"/>
              <a:t> or the data type from a value-returning method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Method name—name that is descriptive of what the method does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Parentheses—contain nothing or a list of one or more variable declarations if the method is capable of receiving arguments.</a:t>
            </a:r>
          </a:p>
        </p:txBody>
      </p:sp>
    </p:spTree>
    <p:extLst>
      <p:ext uri="{BB962C8B-B14F-4D97-AF65-F5344CB8AC3E}">
        <p14:creationId xmlns:p14="http://schemas.microsoft.com/office/powerpoint/2010/main" val="3195730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0612" y="156004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Implementing Methods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1045014"/>
            <a:ext cx="11936362" cy="6091084"/>
          </a:xfrm>
        </p:spPr>
        <p:txBody>
          <a:bodyPr>
            <a:normAutofit fontScale="92500"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The </a:t>
            </a:r>
            <a:r>
              <a:rPr lang="en-US" altLang="en-US" dirty="0" err="1"/>
              <a:t>cubeVolume</a:t>
            </a:r>
            <a:r>
              <a:rPr lang="en-US" altLang="en-US" dirty="0"/>
              <a:t> method uses a given side length to compute the volume of a cube.</a:t>
            </a:r>
          </a:p>
          <a:p>
            <a:pPr marL="0" indent="0" eaLnBrk="1" hangingPunct="1">
              <a:buNone/>
            </a:pPr>
            <a:r>
              <a:rPr lang="en-US" altLang="en-US" b="1" dirty="0"/>
              <a:t>When writing this method, you need to: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dirty="0"/>
              <a:t>Pick a name for the method (</a:t>
            </a:r>
            <a:r>
              <a:rPr lang="en-US" altLang="en-US" dirty="0" err="1"/>
              <a:t>cubeVolume</a:t>
            </a:r>
            <a:r>
              <a:rPr lang="en-US" altLang="en-US" dirty="0"/>
              <a:t>).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dirty="0"/>
              <a:t>Declare a variable for each argument (double </a:t>
            </a:r>
            <a:r>
              <a:rPr lang="en-US" altLang="en-US" dirty="0" err="1"/>
              <a:t>sideLength</a:t>
            </a:r>
            <a:r>
              <a:rPr lang="en-US" altLang="en-US" dirty="0"/>
              <a:t>). These variables are called the parameter variables.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dirty="0"/>
              <a:t>Specify the type of the return value (double).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dirty="0"/>
              <a:t>Add the public static modifiers. We will discuss the meanings of these modifiers</a:t>
            </a:r>
          </a:p>
          <a:p>
            <a:pPr marL="0" indent="0" eaLnBrk="1" hangingPunct="1">
              <a:buNone/>
            </a:pPr>
            <a:r>
              <a:rPr lang="en-US" altLang="en-US" dirty="0"/>
              <a:t>Put all this information together to form the first line of the method’s declaration:</a:t>
            </a:r>
          </a:p>
          <a:p>
            <a:pPr marL="0" indent="0" algn="ctr" eaLnBrk="1" hangingPunct="1">
              <a:buNone/>
            </a:pP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public static double </a:t>
            </a:r>
            <a:r>
              <a:rPr lang="en-US" alt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cubeVolume</a:t>
            </a: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(double </a:t>
            </a:r>
            <a:r>
              <a:rPr lang="en-US" alt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sideLength</a:t>
            </a: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0" indent="0" eaLnBrk="1" hangingPunct="1">
              <a:buNone/>
            </a:pPr>
            <a:r>
              <a:rPr lang="en-US" altLang="en-US" dirty="0"/>
              <a:t>This line is called the </a:t>
            </a:r>
            <a:r>
              <a:rPr lang="en-US" altLang="en-US" b="1" dirty="0"/>
              <a:t>header</a:t>
            </a:r>
            <a:r>
              <a:rPr lang="en-US" altLang="en-US" dirty="0"/>
              <a:t> of the method. Next, specify the </a:t>
            </a:r>
            <a:r>
              <a:rPr lang="en-US" altLang="en-US" b="1" dirty="0"/>
              <a:t>body</a:t>
            </a:r>
            <a:r>
              <a:rPr lang="en-US" altLang="en-US" dirty="0"/>
              <a:t> of the method. The body contains the </a:t>
            </a:r>
            <a:r>
              <a:rPr lang="en-US" altLang="en-US" b="1" dirty="0"/>
              <a:t>variable declarations and statements </a:t>
            </a:r>
            <a:r>
              <a:rPr lang="en-US" altLang="en-US" dirty="0"/>
              <a:t>that are executed when the method is called.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CF19A9-6E8B-59D3-0FB5-CEDA44A56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0452" y="19664"/>
            <a:ext cx="1052052" cy="102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4934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1116" y="497194"/>
            <a:ext cx="2603091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Parameter Passing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4D466F-666F-EB57-19D9-3E26E3D5F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0413" y="0"/>
            <a:ext cx="98858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774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965C4-59C6-4BD8-A346-B04A3501C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42" y="73743"/>
            <a:ext cx="10515600" cy="56894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1DFEB-6F9B-4876-961D-E708552CA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721342"/>
            <a:ext cx="10225549" cy="583677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dirty="0"/>
              <a:t>Why Methods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What are methods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Method declaration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Method overriding </a:t>
            </a:r>
            <a:endParaRPr lang="en-US" altLang="en-US" sz="3600" dirty="0"/>
          </a:p>
          <a:p>
            <a:pPr marL="514350" indent="-514350">
              <a:buFont typeface="+mj-lt"/>
              <a:buAutoNum type="arabicPeriod"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24191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Implementing Methods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The body of a method is enclosed in braces.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5AB65A-613C-7D8A-0330-E79323D3E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7642" y="1409990"/>
            <a:ext cx="7573527" cy="480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5105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Implementing Methods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9FB356-F590-81DF-8E0F-7CC183CBC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158" y="714375"/>
            <a:ext cx="11553825" cy="614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4460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Argument Passing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r>
              <a:rPr lang="en-US" altLang="en-US" sz="2400" dirty="0"/>
              <a:t>Java is a “pass-by-value” language. This means that a copy of the variable is made and the method receives that copy.</a:t>
            </a:r>
          </a:p>
          <a:p>
            <a:pPr eaLnBrk="1" hangingPunct="1"/>
            <a:r>
              <a:rPr lang="en-US" altLang="en-US" sz="2400" dirty="0"/>
              <a:t>When a method is called, variables are created for receiving the method’s arguments. These variables are called parameter variables. </a:t>
            </a:r>
          </a:p>
          <a:p>
            <a:pPr eaLnBrk="1" hangingPunct="1"/>
            <a:r>
              <a:rPr lang="en-US" altLang="en-US" sz="2400" dirty="0"/>
              <a:t>The values that are supplied to the method when it is called are the arguments of the call. </a:t>
            </a:r>
          </a:p>
          <a:p>
            <a:pPr eaLnBrk="1" hangingPunct="1"/>
            <a:r>
              <a:rPr lang="en-US" altLang="en-US" sz="2400" dirty="0"/>
              <a:t>Each parameter variable is initialized with the corresponding argument.</a:t>
            </a:r>
          </a:p>
          <a:p>
            <a:pPr eaLnBrk="1" hangingPunct="1"/>
            <a:r>
              <a:rPr lang="en-US" altLang="en-US" sz="2400" dirty="0"/>
              <a:t>If you do have multiple parameters, you separate them with a comma.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086160-4EC0-72B1-EA8A-0B192E1DF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75" y="3685950"/>
            <a:ext cx="5901426" cy="2972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A951A0-3FCD-CDDC-8400-3459B6DBC6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3479" y="4222350"/>
            <a:ext cx="6126346" cy="186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2779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>
            <a:extLst>
              <a:ext uri="{FF2B5EF4-FFF2-40B4-BE49-F238E27FC236}">
                <a16:creationId xmlns:a16="http://schemas.microsoft.com/office/drawing/2014/main" id="{88EE0DBA-29A6-E0BF-6150-9FCF658220A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Passing Arguments to a Method</a:t>
            </a:r>
          </a:p>
        </p:txBody>
      </p:sp>
      <p:sp>
        <p:nvSpPr>
          <p:cNvPr id="23556" name="Rectangle 3">
            <a:extLst>
              <a:ext uri="{FF2B5EF4-FFF2-40B4-BE49-F238E27FC236}">
                <a16:creationId xmlns:a16="http://schemas.microsoft.com/office/drawing/2014/main" id="{25733F0A-D9D5-6EBB-08B6-98ADFEE2E80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Values that are sent into a method are </a:t>
            </a:r>
            <a:r>
              <a:rPr lang="en-US" altLang="en-US" b="1" dirty="0"/>
              <a:t>called arguments</a:t>
            </a:r>
            <a:r>
              <a:rPr lang="en-US" altLang="en-US" dirty="0"/>
              <a:t>.</a:t>
            </a:r>
          </a:p>
          <a:p>
            <a:pPr lvl="1" eaLnBrk="1" hangingPunct="1">
              <a:buFontTx/>
              <a:buNone/>
            </a:pPr>
            <a:r>
              <a:rPr lang="en-US" altLang="en-US" dirty="0"/>
              <a:t>	</a:t>
            </a:r>
            <a:r>
              <a:rPr lang="en-US" altLang="en-US" sz="2000" dirty="0" err="1">
                <a:latin typeface="Courier New" panose="02070309020205020404" pitchFamily="49" charset="0"/>
              </a:rPr>
              <a:t>System.out.println</a:t>
            </a:r>
            <a:r>
              <a:rPr lang="en-US" altLang="en-US" sz="2000" dirty="0">
                <a:latin typeface="Courier New" panose="02070309020205020404" pitchFamily="49" charset="0"/>
              </a:rPr>
              <a:t>("Hello");</a:t>
            </a:r>
          </a:p>
          <a:p>
            <a:pPr lvl="1" eaLnBrk="1" hangingPunct="1">
              <a:buFontTx/>
              <a:buNone/>
            </a:pPr>
            <a:r>
              <a:rPr lang="en-US" altLang="en-US" sz="2000" dirty="0">
                <a:latin typeface="Courier New" panose="02070309020205020404" pitchFamily="49" charset="0"/>
              </a:rPr>
              <a:t>	number = </a:t>
            </a:r>
            <a:r>
              <a:rPr lang="en-US" altLang="en-US" sz="2000" dirty="0" err="1">
                <a:latin typeface="Courier New" panose="02070309020205020404" pitchFamily="49" charset="0"/>
              </a:rPr>
              <a:t>Integer.parseInt</a:t>
            </a:r>
            <a:r>
              <a:rPr lang="en-US" altLang="en-US" sz="2000" dirty="0">
                <a:latin typeface="Courier New" panose="02070309020205020404" pitchFamily="49" charset="0"/>
              </a:rPr>
              <a:t>(str);</a:t>
            </a:r>
          </a:p>
          <a:p>
            <a:pPr eaLnBrk="1" hangingPunct="1"/>
            <a:r>
              <a:rPr lang="en-US" altLang="en-US" sz="2400" dirty="0"/>
              <a:t>The </a:t>
            </a:r>
            <a:r>
              <a:rPr lang="en-US" altLang="en-US" sz="2400" b="1" dirty="0"/>
              <a:t>data type </a:t>
            </a:r>
            <a:r>
              <a:rPr lang="en-US" altLang="en-US" sz="2400" dirty="0"/>
              <a:t>of an argument in a method call </a:t>
            </a:r>
            <a:r>
              <a:rPr lang="en-US" altLang="en-US" sz="2400" b="1" dirty="0"/>
              <a:t>must correspond to </a:t>
            </a:r>
            <a:r>
              <a:rPr lang="en-US" altLang="en-US" sz="2400" dirty="0"/>
              <a:t>the variable declaration in the parentheses of the method declaration. The parameter is the variable that holds the value being passed into a method.</a:t>
            </a:r>
          </a:p>
          <a:p>
            <a:pPr eaLnBrk="1" hangingPunct="1"/>
            <a:r>
              <a:rPr lang="en-US" altLang="en-US" sz="2400" dirty="0"/>
              <a:t>By using parameter variables in your method declarations, you can design your own methods that accept data this way.  </a:t>
            </a:r>
          </a:p>
        </p:txBody>
      </p:sp>
    </p:spTree>
    <p:extLst>
      <p:ext uri="{BB962C8B-B14F-4D97-AF65-F5344CB8AC3E}">
        <p14:creationId xmlns:p14="http://schemas.microsoft.com/office/powerpoint/2010/main" val="3994546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>
            <a:extLst>
              <a:ext uri="{FF2B5EF4-FFF2-40B4-BE49-F238E27FC236}">
                <a16:creationId xmlns:a16="http://schemas.microsoft.com/office/drawing/2014/main" id="{5FF7CEC8-F727-6508-C4DF-C899483BD35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828800" y="45720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/>
              <a:t>Passing 5 to the </a:t>
            </a:r>
            <a:r>
              <a:rPr lang="en-US" altLang="en-US" b="1">
                <a:latin typeface="Courier New" panose="02070309020205020404" pitchFamily="49" charset="0"/>
              </a:rPr>
              <a:t>displayValue</a:t>
            </a:r>
            <a:r>
              <a:rPr lang="en-US" altLang="en-US">
                <a:latin typeface="Courier New" panose="02070309020205020404" pitchFamily="49" charset="0"/>
              </a:rPr>
              <a:t> </a:t>
            </a:r>
            <a:r>
              <a:rPr lang="en-US" altLang="en-US"/>
              <a:t>Method</a:t>
            </a:r>
          </a:p>
        </p:txBody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B59A61B3-E80C-C7FE-EF7A-FAD35B57B1C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828800" y="1895476"/>
            <a:ext cx="8294688" cy="4056063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b="1">
                <a:latin typeface="Courier New" panose="02070309020205020404" pitchFamily="49" charset="0"/>
              </a:rPr>
              <a:t>displayValue(5);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360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3600"/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b="1">
                <a:latin typeface="Courier New" panose="02070309020205020404" pitchFamily="49" charset="0"/>
              </a:rPr>
              <a:t>public static void displayValue(int num)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b="1">
                <a:latin typeface="Courier New" panose="02070309020205020404" pitchFamily="49" charset="0"/>
              </a:rPr>
              <a:t>{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b="1">
                <a:latin typeface="Courier New" panose="02070309020205020404" pitchFamily="49" charset="0"/>
              </a:rPr>
              <a:t>	</a:t>
            </a:r>
            <a:r>
              <a:rPr lang="en-US" altLang="en-US" sz="2400" b="1">
                <a:latin typeface="Courier New" panose="02070309020205020404" pitchFamily="49" charset="0"/>
              </a:rPr>
              <a:t>System.out.println("The value is " + num);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b="1"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25605" name="Text Box 5">
            <a:extLst>
              <a:ext uri="{FF2B5EF4-FFF2-40B4-BE49-F238E27FC236}">
                <a16:creationId xmlns:a16="http://schemas.microsoft.com/office/drawing/2014/main" id="{58BEFF07-22D4-4A86-F569-FF30F8D937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1981201"/>
            <a:ext cx="43434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>
                <a:solidFill>
                  <a:srgbClr val="FF3300"/>
                </a:solidFill>
              </a:rPr>
              <a:t>The argument 5 is copied into the parameter variable </a:t>
            </a:r>
            <a:r>
              <a:rPr lang="en-US" altLang="en-US" sz="2400" b="1">
                <a:solidFill>
                  <a:srgbClr val="FF3300"/>
                </a:solidFill>
                <a:latin typeface="Courier New" panose="02070309020205020404" pitchFamily="49" charset="0"/>
              </a:rPr>
              <a:t>num</a:t>
            </a:r>
            <a:r>
              <a:rPr lang="en-US" altLang="en-US" sz="2400">
                <a:solidFill>
                  <a:srgbClr val="FF3300"/>
                </a:solidFill>
              </a:rPr>
              <a:t>.</a:t>
            </a:r>
          </a:p>
        </p:txBody>
      </p:sp>
      <p:sp>
        <p:nvSpPr>
          <p:cNvPr id="25606" name="Line 6">
            <a:extLst>
              <a:ext uri="{FF2B5EF4-FFF2-40B4-BE49-F238E27FC236}">
                <a16:creationId xmlns:a16="http://schemas.microsoft.com/office/drawing/2014/main" id="{944B4348-ED5E-FF74-8C06-D7605614F259}"/>
              </a:ext>
            </a:extLst>
          </p:cNvPr>
          <p:cNvSpPr>
            <a:spLocks noChangeShapeType="1"/>
          </p:cNvSpPr>
          <p:nvPr/>
        </p:nvSpPr>
        <p:spPr bwMode="auto">
          <a:xfrm>
            <a:off x="4800600" y="2362200"/>
            <a:ext cx="0" cy="7620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5607" name="Line 7">
            <a:extLst>
              <a:ext uri="{FF2B5EF4-FFF2-40B4-BE49-F238E27FC236}">
                <a16:creationId xmlns:a16="http://schemas.microsoft.com/office/drawing/2014/main" id="{A06ECBA8-355C-1EA2-185B-63D6FFCE74CE}"/>
              </a:ext>
            </a:extLst>
          </p:cNvPr>
          <p:cNvSpPr>
            <a:spLocks noChangeShapeType="1"/>
          </p:cNvSpPr>
          <p:nvPr/>
        </p:nvSpPr>
        <p:spPr bwMode="auto">
          <a:xfrm>
            <a:off x="4800600" y="3124200"/>
            <a:ext cx="4267200" cy="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5608" name="Line 8">
            <a:extLst>
              <a:ext uri="{FF2B5EF4-FFF2-40B4-BE49-F238E27FC236}">
                <a16:creationId xmlns:a16="http://schemas.microsoft.com/office/drawing/2014/main" id="{095EC6E9-26AE-66E8-EECA-C2D9A2446EE5}"/>
              </a:ext>
            </a:extLst>
          </p:cNvPr>
          <p:cNvSpPr>
            <a:spLocks noChangeShapeType="1"/>
          </p:cNvSpPr>
          <p:nvPr/>
        </p:nvSpPr>
        <p:spPr bwMode="auto">
          <a:xfrm>
            <a:off x="9067800" y="3124200"/>
            <a:ext cx="0" cy="3810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5609" name="Text Box 9">
            <a:extLst>
              <a:ext uri="{FF2B5EF4-FFF2-40B4-BE49-F238E27FC236}">
                <a16:creationId xmlns:a16="http://schemas.microsoft.com/office/drawing/2014/main" id="{965C3EAC-7F26-9FDF-F9C7-6F0FCD1536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5562600"/>
            <a:ext cx="670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>
                <a:solidFill>
                  <a:srgbClr val="FF3300"/>
                </a:solidFill>
              </a:rPr>
              <a:t>The method will display	</a:t>
            </a:r>
            <a:r>
              <a:rPr lang="en-US" altLang="en-US" sz="2000" b="1">
                <a:solidFill>
                  <a:srgbClr val="FF3300"/>
                </a:solidFill>
                <a:latin typeface="Courier New" panose="02070309020205020404" pitchFamily="49" charset="0"/>
              </a:rPr>
              <a:t>The value is 5</a:t>
            </a:r>
          </a:p>
        </p:txBody>
      </p:sp>
    </p:spTree>
    <p:extLst>
      <p:ext uri="{BB962C8B-B14F-4D97-AF65-F5344CB8AC3E}">
        <p14:creationId xmlns:p14="http://schemas.microsoft.com/office/powerpoint/2010/main" val="6743944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>
            <a:extLst>
              <a:ext uri="{FF2B5EF4-FFF2-40B4-BE49-F238E27FC236}">
                <a16:creationId xmlns:a16="http://schemas.microsoft.com/office/drawing/2014/main" id="{9C83D309-E385-3A12-1AF6-00D5923E156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251927" y="455614"/>
            <a:ext cx="11476653" cy="22542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Argument and Parameter Data Type Compatibility</a:t>
            </a:r>
          </a:p>
        </p:txBody>
      </p:sp>
      <p:sp>
        <p:nvSpPr>
          <p:cNvPr id="27652" name="Rectangle 3">
            <a:extLst>
              <a:ext uri="{FF2B5EF4-FFF2-40B4-BE49-F238E27FC236}">
                <a16:creationId xmlns:a16="http://schemas.microsoft.com/office/drawing/2014/main" id="{2D125F3D-0AB0-CDEE-9FE8-79C7D9A78D2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858416"/>
            <a:ext cx="10515600" cy="5318547"/>
          </a:xfrm>
        </p:spPr>
        <p:txBody>
          <a:bodyPr/>
          <a:lstStyle/>
          <a:p>
            <a:pPr eaLnBrk="1" hangingPunct="1"/>
            <a:r>
              <a:rPr lang="en-US" altLang="en-US" dirty="0"/>
              <a:t>When you pass an argument to a method, be sure that the argument’s data type is compatible with the parameter variable’s data type.</a:t>
            </a:r>
          </a:p>
          <a:p>
            <a:pPr eaLnBrk="1" hangingPunct="1"/>
            <a:r>
              <a:rPr lang="en-US" altLang="en-US" dirty="0"/>
              <a:t>Java will automatically perform </a:t>
            </a:r>
            <a:r>
              <a:rPr lang="en-US" altLang="en-US" b="1" dirty="0"/>
              <a:t>widening conversions</a:t>
            </a:r>
            <a:r>
              <a:rPr lang="en-US" altLang="en-US" dirty="0"/>
              <a:t>, but narrowing conversions will cause a </a:t>
            </a:r>
            <a:r>
              <a:rPr lang="en-US" altLang="en-US" b="1" dirty="0"/>
              <a:t>compiler error</a:t>
            </a:r>
            <a:r>
              <a:rPr lang="en-US" altLang="en-US" dirty="0"/>
              <a:t>.</a:t>
            </a:r>
          </a:p>
          <a:p>
            <a:pPr eaLnBrk="1" hangingPunct="1">
              <a:buFontTx/>
              <a:buNone/>
            </a:pPr>
            <a:r>
              <a:rPr lang="en-US" altLang="en-US" dirty="0"/>
              <a:t>	</a:t>
            </a:r>
            <a:r>
              <a:rPr lang="en-US" altLang="en-US" b="1" dirty="0">
                <a:latin typeface="Courier New" panose="02070309020205020404" pitchFamily="49" charset="0"/>
              </a:rPr>
              <a:t>double d = 1.0;</a:t>
            </a:r>
          </a:p>
          <a:p>
            <a:pPr eaLnBrk="1" hangingPunct="1">
              <a:buFontTx/>
              <a:buNone/>
            </a:pPr>
            <a:r>
              <a:rPr lang="en-US" altLang="en-US" b="1" dirty="0">
                <a:latin typeface="Courier New" panose="02070309020205020404" pitchFamily="49" charset="0"/>
              </a:rPr>
              <a:t>	</a:t>
            </a:r>
            <a:r>
              <a:rPr lang="en-US" altLang="en-US" b="1" dirty="0" err="1">
                <a:latin typeface="Courier New" panose="02070309020205020404" pitchFamily="49" charset="0"/>
              </a:rPr>
              <a:t>displayValue</a:t>
            </a:r>
            <a:r>
              <a:rPr lang="en-US" altLang="en-US" b="1" dirty="0">
                <a:latin typeface="Courier New" panose="02070309020205020404" pitchFamily="49" charset="0"/>
              </a:rPr>
              <a:t>(d);</a:t>
            </a:r>
            <a:r>
              <a:rPr lang="en-US" altLang="en-US" sz="2400" b="1" dirty="0">
                <a:latin typeface="Courier New" panose="02070309020205020404" pitchFamily="49" charset="0"/>
              </a:rPr>
              <a:t> </a:t>
            </a:r>
          </a:p>
        </p:txBody>
      </p:sp>
      <p:sp>
        <p:nvSpPr>
          <p:cNvPr id="27653" name="Text Box 4">
            <a:extLst>
              <a:ext uri="{FF2B5EF4-FFF2-40B4-BE49-F238E27FC236}">
                <a16:creationId xmlns:a16="http://schemas.microsoft.com/office/drawing/2014/main" id="{F68BC576-87B5-C048-CB63-0DBD2848C5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0436" y="3218219"/>
            <a:ext cx="3505200" cy="954107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Aft>
                <a:spcPct val="20000"/>
              </a:spcAft>
              <a:buClr>
                <a:schemeClr val="accent2"/>
              </a:buClr>
              <a:buSzPct val="110000"/>
              <a:buFontTx/>
              <a:buNone/>
            </a:pPr>
            <a:r>
              <a:rPr lang="en-US" altLang="en-US" sz="2800" b="1">
                <a:solidFill>
                  <a:srgbClr val="FF3300"/>
                </a:solidFill>
              </a:rPr>
              <a:t>Error! Can’t convert </a:t>
            </a:r>
            <a:r>
              <a:rPr lang="en-US" altLang="en-US" sz="2800" b="1">
                <a:solidFill>
                  <a:srgbClr val="FF3300"/>
                </a:solidFill>
                <a:latin typeface="Courier New" panose="02070309020205020404" pitchFamily="49" charset="0"/>
              </a:rPr>
              <a:t>double </a:t>
            </a:r>
            <a:r>
              <a:rPr lang="en-US" altLang="en-US" sz="2800" b="1">
                <a:solidFill>
                  <a:srgbClr val="FF3300"/>
                </a:solidFill>
              </a:rPr>
              <a:t>to </a:t>
            </a:r>
            <a:r>
              <a:rPr lang="en-US" altLang="en-US" sz="2800" b="1">
                <a:solidFill>
                  <a:srgbClr val="FF3300"/>
                </a:solidFill>
                <a:latin typeface="Courier New" panose="02070309020205020404" pitchFamily="49" charset="0"/>
              </a:rPr>
              <a:t>int</a:t>
            </a:r>
            <a:endParaRPr lang="en-US" altLang="en-US" sz="2800">
              <a:solidFill>
                <a:srgbClr val="FF3300"/>
              </a:solidFill>
              <a:latin typeface="Courier New" panose="02070309020205020404" pitchFamily="49" charset="0"/>
            </a:endParaRPr>
          </a:p>
        </p:txBody>
      </p:sp>
      <p:sp>
        <p:nvSpPr>
          <p:cNvPr id="27654" name="Line 5">
            <a:extLst>
              <a:ext uri="{FF2B5EF4-FFF2-40B4-BE49-F238E27FC236}">
                <a16:creationId xmlns:a16="http://schemas.microsoft.com/office/drawing/2014/main" id="{CC91F29C-C9E5-F96F-4EDE-52C7C690283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27036" y="3792893"/>
            <a:ext cx="533400" cy="0"/>
          </a:xfrm>
          <a:prstGeom prst="line">
            <a:avLst/>
          </a:prstGeom>
          <a:noFill/>
          <a:ln w="28575">
            <a:solidFill>
              <a:srgbClr val="FF33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377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>
            <a:extLst>
              <a:ext uri="{FF2B5EF4-FFF2-40B4-BE49-F238E27FC236}">
                <a16:creationId xmlns:a16="http://schemas.microsoft.com/office/drawing/2014/main" id="{C6C2240A-F476-DBF9-D94C-4B001023354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8200" y="365126"/>
            <a:ext cx="10515600" cy="854076"/>
          </a:xfrm>
        </p:spPr>
        <p:txBody>
          <a:bodyPr/>
          <a:lstStyle/>
          <a:p>
            <a:pPr eaLnBrk="1" hangingPunct="1"/>
            <a:r>
              <a:rPr lang="en-US" altLang="en-US" dirty="0"/>
              <a:t>Passing Multiple Arguments</a:t>
            </a:r>
          </a:p>
        </p:txBody>
      </p:sp>
      <p:sp>
        <p:nvSpPr>
          <p:cNvPr id="29700" name="Rectangle 3">
            <a:extLst>
              <a:ext uri="{FF2B5EF4-FFF2-40B4-BE49-F238E27FC236}">
                <a16:creationId xmlns:a16="http://schemas.microsoft.com/office/drawing/2014/main" id="{677DCB4A-EC63-313A-1BCD-D205920707C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09800" y="1600200"/>
            <a:ext cx="8229600" cy="4724400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sz="2400" b="1">
              <a:latin typeface="Courier New" panose="02070309020205020404" pitchFamily="49" charset="0"/>
            </a:endParaRPr>
          </a:p>
          <a:p>
            <a:pPr eaLnBrk="1" hangingPunct="1">
              <a:buFontTx/>
              <a:buNone/>
            </a:pPr>
            <a:endParaRPr lang="en-US" altLang="en-US" sz="2400" b="1">
              <a:latin typeface="Courier New" panose="02070309020205020404" pitchFamily="49" charset="0"/>
            </a:endParaRPr>
          </a:p>
          <a:p>
            <a:pPr eaLnBrk="1" hangingPunct="1">
              <a:buFontTx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showSum(5, 10);  </a:t>
            </a:r>
          </a:p>
          <a:p>
            <a:pPr eaLnBrk="1" hangingPunct="1">
              <a:buFontTx/>
              <a:buNone/>
            </a:pPr>
            <a:endParaRPr lang="en-US" altLang="en-US" sz="2000" b="1">
              <a:latin typeface="Courier New" panose="02070309020205020404" pitchFamily="49" charset="0"/>
            </a:endParaRPr>
          </a:p>
          <a:p>
            <a:pPr eaLnBrk="1" hangingPunct="1">
              <a:buFontTx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public static void showSum(double num1, double num2)</a:t>
            </a:r>
          </a:p>
          <a:p>
            <a:pPr eaLnBrk="1" hangingPunct="1">
              <a:buFontTx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{</a:t>
            </a:r>
          </a:p>
          <a:p>
            <a:pPr lvl="1" eaLnBrk="1" hangingPunct="1">
              <a:buFontTx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double sum;	//to hold the sum</a:t>
            </a:r>
          </a:p>
          <a:p>
            <a:pPr lvl="1" eaLnBrk="1" hangingPunct="1">
              <a:buFontTx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sum = num1 + num2;</a:t>
            </a:r>
          </a:p>
          <a:p>
            <a:pPr lvl="1" eaLnBrk="1" hangingPunct="1">
              <a:buFontTx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System.out.println("The sum is " + sum);</a:t>
            </a:r>
          </a:p>
          <a:p>
            <a:pPr eaLnBrk="1" hangingPunct="1">
              <a:buFontTx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} </a:t>
            </a:r>
          </a:p>
        </p:txBody>
      </p:sp>
      <p:sp>
        <p:nvSpPr>
          <p:cNvPr id="29701" name="Text Box 5">
            <a:extLst>
              <a:ext uri="{FF2B5EF4-FFF2-40B4-BE49-F238E27FC236}">
                <a16:creationId xmlns:a16="http://schemas.microsoft.com/office/drawing/2014/main" id="{EC1333A6-5C80-09CA-D8FA-28DADED451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1447801"/>
            <a:ext cx="5638800" cy="85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000">
                <a:solidFill>
                  <a:srgbClr val="FF3300"/>
                </a:solidFill>
              </a:rPr>
              <a:t>The argument 5 is copied into the </a:t>
            </a:r>
            <a:r>
              <a:rPr lang="en-US" altLang="en-US" sz="2000" b="1">
                <a:solidFill>
                  <a:srgbClr val="FF3300"/>
                </a:solidFill>
                <a:latin typeface="Courier New" panose="02070309020205020404" pitchFamily="49" charset="0"/>
              </a:rPr>
              <a:t>num1</a:t>
            </a:r>
            <a:r>
              <a:rPr lang="en-US" altLang="en-US" sz="2000">
                <a:solidFill>
                  <a:srgbClr val="FF3300"/>
                </a:solidFill>
              </a:rPr>
              <a:t> parameter.</a:t>
            </a:r>
          </a:p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000">
                <a:solidFill>
                  <a:srgbClr val="FF3300"/>
                </a:solidFill>
              </a:rPr>
              <a:t>The argument 10 is copied into the </a:t>
            </a:r>
            <a:r>
              <a:rPr lang="en-US" altLang="en-US" sz="2000" b="1">
                <a:solidFill>
                  <a:srgbClr val="FF3300"/>
                </a:solidFill>
                <a:latin typeface="Courier New" panose="02070309020205020404" pitchFamily="49" charset="0"/>
              </a:rPr>
              <a:t>num2</a:t>
            </a:r>
            <a:r>
              <a:rPr lang="en-US" altLang="en-US" sz="2000">
                <a:solidFill>
                  <a:srgbClr val="FF3300"/>
                </a:solidFill>
              </a:rPr>
              <a:t> parameter.</a:t>
            </a:r>
          </a:p>
        </p:txBody>
      </p:sp>
      <p:sp>
        <p:nvSpPr>
          <p:cNvPr id="29702" name="Line 6">
            <a:extLst>
              <a:ext uri="{FF2B5EF4-FFF2-40B4-BE49-F238E27FC236}">
                <a16:creationId xmlns:a16="http://schemas.microsoft.com/office/drawing/2014/main" id="{051B97F7-A499-8B64-3D90-E9555873E12B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71800"/>
            <a:ext cx="4114800" cy="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703" name="Line 7">
            <a:extLst>
              <a:ext uri="{FF2B5EF4-FFF2-40B4-BE49-F238E27FC236}">
                <a16:creationId xmlns:a16="http://schemas.microsoft.com/office/drawing/2014/main" id="{B5D21966-E563-511C-AEA1-1A2790855129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819400"/>
            <a:ext cx="0" cy="1524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704" name="Line 8">
            <a:extLst>
              <a:ext uri="{FF2B5EF4-FFF2-40B4-BE49-F238E27FC236}">
                <a16:creationId xmlns:a16="http://schemas.microsoft.com/office/drawing/2014/main" id="{848B7BC7-4CEA-EDE6-4854-5CDF7E1B15CA}"/>
              </a:ext>
            </a:extLst>
          </p:cNvPr>
          <p:cNvSpPr>
            <a:spLocks noChangeShapeType="1"/>
          </p:cNvSpPr>
          <p:nvPr/>
        </p:nvSpPr>
        <p:spPr bwMode="auto">
          <a:xfrm>
            <a:off x="4114800" y="2819400"/>
            <a:ext cx="0" cy="762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705" name="Line 9">
            <a:extLst>
              <a:ext uri="{FF2B5EF4-FFF2-40B4-BE49-F238E27FC236}">
                <a16:creationId xmlns:a16="http://schemas.microsoft.com/office/drawing/2014/main" id="{F92ABC97-F736-8982-FB85-CEBB93A6A727}"/>
              </a:ext>
            </a:extLst>
          </p:cNvPr>
          <p:cNvSpPr>
            <a:spLocks noChangeShapeType="1"/>
          </p:cNvSpPr>
          <p:nvPr/>
        </p:nvSpPr>
        <p:spPr bwMode="auto">
          <a:xfrm>
            <a:off x="4114800" y="2895600"/>
            <a:ext cx="5638800" cy="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706" name="Line 10">
            <a:extLst>
              <a:ext uri="{FF2B5EF4-FFF2-40B4-BE49-F238E27FC236}">
                <a16:creationId xmlns:a16="http://schemas.microsoft.com/office/drawing/2014/main" id="{DC07F794-926F-9B91-F646-BBCEBD35AD13}"/>
              </a:ext>
            </a:extLst>
          </p:cNvPr>
          <p:cNvSpPr>
            <a:spLocks noChangeShapeType="1"/>
          </p:cNvSpPr>
          <p:nvPr/>
        </p:nvSpPr>
        <p:spPr bwMode="auto">
          <a:xfrm>
            <a:off x="7696200" y="2971800"/>
            <a:ext cx="0" cy="2286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707" name="Line 11">
            <a:extLst>
              <a:ext uri="{FF2B5EF4-FFF2-40B4-BE49-F238E27FC236}">
                <a16:creationId xmlns:a16="http://schemas.microsoft.com/office/drawing/2014/main" id="{04BCEA0A-1FCB-1E9F-5FF0-3F6269BA313D}"/>
              </a:ext>
            </a:extLst>
          </p:cNvPr>
          <p:cNvSpPr>
            <a:spLocks noChangeShapeType="1"/>
          </p:cNvSpPr>
          <p:nvPr/>
        </p:nvSpPr>
        <p:spPr bwMode="auto">
          <a:xfrm>
            <a:off x="9753600" y="2895600"/>
            <a:ext cx="0" cy="3048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708" name="Text Box 12">
            <a:extLst>
              <a:ext uri="{FF2B5EF4-FFF2-40B4-BE49-F238E27FC236}">
                <a16:creationId xmlns:a16="http://schemas.microsoft.com/office/drawing/2014/main" id="{3D73A816-AD8E-6EC4-E79D-4024EFB441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3000" y="2362200"/>
            <a:ext cx="3962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>
                <a:solidFill>
                  <a:srgbClr val="FF3300"/>
                </a:solidFill>
              </a:rPr>
              <a:t>NOTE:  Order matters!</a:t>
            </a:r>
          </a:p>
        </p:txBody>
      </p:sp>
    </p:spTree>
    <p:extLst>
      <p:ext uri="{BB962C8B-B14F-4D97-AF65-F5344CB8AC3E}">
        <p14:creationId xmlns:p14="http://schemas.microsoft.com/office/powerpoint/2010/main" val="28232495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>
            <a:extLst>
              <a:ext uri="{FF2B5EF4-FFF2-40B4-BE49-F238E27FC236}">
                <a16:creationId xmlns:a16="http://schemas.microsoft.com/office/drawing/2014/main" id="{F07B49DE-E589-C2A0-39A6-295F75ABF11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Arguments are Passed by Value</a:t>
            </a:r>
          </a:p>
        </p:txBody>
      </p:sp>
      <p:sp>
        <p:nvSpPr>
          <p:cNvPr id="31748" name="Rectangle 3">
            <a:extLst>
              <a:ext uri="{FF2B5EF4-FFF2-40B4-BE49-F238E27FC236}">
                <a16:creationId xmlns:a16="http://schemas.microsoft.com/office/drawing/2014/main" id="{88E5B42A-EE2B-07A0-6A1D-83B0EF462A9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 Java, all arguments of the primitive data types are </a:t>
            </a:r>
            <a:r>
              <a:rPr lang="en-US" altLang="en-US" i="1" dirty="0"/>
              <a:t>passed by value</a:t>
            </a:r>
            <a:r>
              <a:rPr lang="en-US" altLang="en-US" dirty="0"/>
              <a:t>, which means that only a copy of an argument’s value is passed into a parameter variable.</a:t>
            </a:r>
          </a:p>
          <a:p>
            <a:pPr eaLnBrk="1" hangingPunct="1"/>
            <a:r>
              <a:rPr lang="en-US" altLang="en-US" dirty="0"/>
              <a:t>A method’s parameter variables are separate and distinct from the arguments that are listed inside the parentheses of a method call.</a:t>
            </a:r>
          </a:p>
          <a:p>
            <a:pPr eaLnBrk="1" hangingPunct="1"/>
            <a:r>
              <a:rPr lang="en-US" altLang="en-US" dirty="0"/>
              <a:t>If a parameter variable is changed inside a method, it has no affect on the original argument.</a:t>
            </a:r>
          </a:p>
        </p:txBody>
      </p:sp>
    </p:spTree>
    <p:extLst>
      <p:ext uri="{BB962C8B-B14F-4D97-AF65-F5344CB8AC3E}">
        <p14:creationId xmlns:p14="http://schemas.microsoft.com/office/powerpoint/2010/main" val="21785529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3">
            <a:extLst>
              <a:ext uri="{FF2B5EF4-FFF2-40B4-BE49-F238E27FC236}">
                <a16:creationId xmlns:a16="http://schemas.microsoft.com/office/drawing/2014/main" id="{2133B263-DA69-6771-98F9-0B7C1A8549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5-</a:t>
            </a:r>
            <a:fld id="{1ECDA553-0908-4C39-B1D0-B481FF8D09D3}" type="slidenum">
              <a:rPr lang="en-US" altLang="en-US" sz="12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F07B49DE-E589-C2A0-39A6-295F75ABF11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-86032" y="1"/>
            <a:ext cx="10515600" cy="52111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 </a:t>
            </a:r>
          </a:p>
        </p:txBody>
      </p:sp>
      <p:sp>
        <p:nvSpPr>
          <p:cNvPr id="31748" name="Rectangle 3">
            <a:extLst>
              <a:ext uri="{FF2B5EF4-FFF2-40B4-BE49-F238E27FC236}">
                <a16:creationId xmlns:a16="http://schemas.microsoft.com/office/drawing/2014/main" id="{88E5B42A-EE2B-07A0-6A1D-83B0EF462A9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C17024-E16E-3A88-C48D-82BE0419B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77" y="0"/>
            <a:ext cx="5457423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BFC93A-DFB0-685A-1E66-BA27A986EC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3802" y="859762"/>
            <a:ext cx="5712890" cy="10604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CFB00C-3148-2BF3-EF1D-F9A036D415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9696" y="5080952"/>
            <a:ext cx="4400550" cy="155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275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>
            <a:extLst>
              <a:ext uri="{FF2B5EF4-FFF2-40B4-BE49-F238E27FC236}">
                <a16:creationId xmlns:a16="http://schemas.microsoft.com/office/drawing/2014/main" id="{7F4BE12A-2EC1-1904-8A67-62A4F0E55E6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Passing Object References to a Method</a:t>
            </a:r>
          </a:p>
        </p:txBody>
      </p:sp>
      <p:sp>
        <p:nvSpPr>
          <p:cNvPr id="33796" name="Rectangle 3">
            <a:extLst>
              <a:ext uri="{FF2B5EF4-FFF2-40B4-BE49-F238E27FC236}">
                <a16:creationId xmlns:a16="http://schemas.microsoft.com/office/drawing/2014/main" id="{CE768EF1-62AB-CB5C-F1E3-4C7124696F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Recall that a class type variable does not hold the actual data item that is associated with it, but holds the </a:t>
            </a:r>
            <a:r>
              <a:rPr lang="en-US" altLang="en-US" b="1" dirty="0"/>
              <a:t>memory address </a:t>
            </a:r>
            <a:r>
              <a:rPr lang="en-US" altLang="en-US" dirty="0"/>
              <a:t>of the object.  A variable associated with an object is called a </a:t>
            </a:r>
            <a:r>
              <a:rPr lang="en-US" altLang="en-US" b="1" dirty="0"/>
              <a:t>reference variable</a:t>
            </a:r>
            <a:r>
              <a:rPr lang="en-US" altLang="en-US" dirty="0"/>
              <a:t>.</a:t>
            </a:r>
            <a:br>
              <a:rPr lang="en-US" altLang="en-US" dirty="0"/>
            </a:br>
            <a:endParaRPr lang="en-US" altLang="en-US" dirty="0"/>
          </a:p>
          <a:p>
            <a:pPr eaLnBrk="1" hangingPunct="1"/>
            <a:r>
              <a:rPr lang="en-US" altLang="en-US" dirty="0"/>
              <a:t>When an object such as a </a:t>
            </a:r>
            <a:r>
              <a:rPr lang="en-US" altLang="en-US" dirty="0">
                <a:latin typeface="Courier New" panose="02070309020205020404" pitchFamily="49" charset="0"/>
              </a:rPr>
              <a:t>String</a:t>
            </a:r>
            <a:r>
              <a:rPr lang="en-US" altLang="en-US" dirty="0"/>
              <a:t> is passed as an argument, it is </a:t>
            </a:r>
            <a:r>
              <a:rPr lang="en-US" altLang="en-US" b="1" dirty="0"/>
              <a:t>actually a reference </a:t>
            </a:r>
            <a:r>
              <a:rPr lang="en-US" altLang="en-US" dirty="0"/>
              <a:t>to the object that is passed.</a:t>
            </a:r>
          </a:p>
        </p:txBody>
      </p:sp>
    </p:spTree>
    <p:extLst>
      <p:ext uri="{BB962C8B-B14F-4D97-AF65-F5344CB8AC3E}">
        <p14:creationId xmlns:p14="http://schemas.microsoft.com/office/powerpoint/2010/main" val="960434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Methods as Black Boxes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7870569" cy="6091084"/>
          </a:xfrm>
        </p:spPr>
        <p:txBody>
          <a:bodyPr>
            <a:normAutofit fontScale="92500" lnSpcReduction="20000"/>
          </a:bodyPr>
          <a:lstStyle/>
          <a:p>
            <a:pPr eaLnBrk="1" hangingPunct="1"/>
            <a:r>
              <a:rPr lang="en-US" altLang="en-US" dirty="0"/>
              <a:t>A </a:t>
            </a:r>
            <a:r>
              <a:rPr lang="en-US" altLang="en-US" b="1" dirty="0"/>
              <a:t>method</a:t>
            </a:r>
            <a:r>
              <a:rPr lang="en-US" altLang="en-US" dirty="0"/>
              <a:t> is a sequence of instructions with a name. </a:t>
            </a:r>
          </a:p>
          <a:p>
            <a:pPr eaLnBrk="1" hangingPunct="1"/>
            <a:r>
              <a:rPr lang="en-US" altLang="en-US" dirty="0"/>
              <a:t>You have already encountered several methods.</a:t>
            </a:r>
          </a:p>
          <a:p>
            <a:pPr eaLnBrk="1" hangingPunct="1"/>
            <a:r>
              <a:rPr lang="en-US" altLang="en-US" b="1" dirty="0" err="1"/>
              <a:t>Math.pow</a:t>
            </a:r>
            <a:r>
              <a:rPr lang="en-US" altLang="en-US" b="1" dirty="0"/>
              <a:t> </a:t>
            </a:r>
            <a:r>
              <a:rPr lang="en-US" altLang="en-US" dirty="0"/>
              <a:t>method contains instructions to compute a power </a:t>
            </a:r>
            <a:r>
              <a:rPr lang="en-US" altLang="en-US" dirty="0" err="1"/>
              <a:t>xy</a:t>
            </a:r>
            <a:r>
              <a:rPr lang="en-US" altLang="en-US" dirty="0"/>
              <a:t>. </a:t>
            </a:r>
          </a:p>
          <a:p>
            <a:pPr eaLnBrk="1" hangingPunct="1"/>
            <a:r>
              <a:rPr lang="en-US" altLang="en-US" dirty="0"/>
              <a:t>The </a:t>
            </a:r>
            <a:r>
              <a:rPr lang="en-US" altLang="en-US" b="1" dirty="0"/>
              <a:t>main</a:t>
            </a:r>
            <a:r>
              <a:rPr lang="en-US" altLang="en-US" dirty="0"/>
              <a:t> method.</a:t>
            </a:r>
          </a:p>
          <a:p>
            <a:pPr eaLnBrk="1" hangingPunct="1"/>
            <a:r>
              <a:rPr lang="en-US" altLang="en-US" dirty="0"/>
              <a:t>You </a:t>
            </a:r>
            <a:r>
              <a:rPr lang="en-US" altLang="en-US" b="1" dirty="0"/>
              <a:t>call</a:t>
            </a:r>
            <a:r>
              <a:rPr lang="en-US" altLang="en-US" dirty="0"/>
              <a:t> a method in order to execute its instructions. </a:t>
            </a:r>
          </a:p>
          <a:p>
            <a:pPr marL="1200150" indent="0" eaLnBrk="1" hangingPunct="1">
              <a:buNone/>
            </a:pP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public static void main(String[] </a:t>
            </a:r>
            <a:r>
              <a:rPr lang="en-US" alt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args</a:t>
            </a: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1200150" indent="0" eaLnBrk="1" hangingPunct="1">
              <a:buNone/>
            </a:pP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{</a:t>
            </a:r>
          </a:p>
          <a:p>
            <a:pPr marL="1200150" indent="0" eaLnBrk="1" hangingPunct="1">
              <a:buNone/>
            </a:pP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double result = </a:t>
            </a:r>
            <a:r>
              <a:rPr lang="en-US" alt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Math.pow</a:t>
            </a: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(2, 3);</a:t>
            </a:r>
          </a:p>
          <a:p>
            <a:pPr marL="1200150" indent="0" eaLnBrk="1" hangingPunct="1">
              <a:buNone/>
            </a:pP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. .</a:t>
            </a:r>
          </a:p>
          <a:p>
            <a:pPr marL="1200150" indent="0" eaLnBrk="1" hangingPunct="1">
              <a:buNone/>
            </a:pP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</a:t>
            </a:r>
          </a:p>
          <a:p>
            <a:pPr eaLnBrk="1" hangingPunct="1"/>
            <a:r>
              <a:rPr lang="en-US" altLang="en-US" dirty="0"/>
              <a:t>The instructions of the </a:t>
            </a:r>
            <a:r>
              <a:rPr lang="en-US" altLang="en-US" dirty="0" err="1"/>
              <a:t>Math.pow</a:t>
            </a:r>
            <a:r>
              <a:rPr lang="en-US" altLang="en-US" dirty="0"/>
              <a:t> method </a:t>
            </a:r>
            <a:r>
              <a:rPr lang="en-US" altLang="en-US" b="1" dirty="0"/>
              <a:t>execute</a:t>
            </a:r>
            <a:r>
              <a:rPr lang="en-US" altLang="en-US" dirty="0"/>
              <a:t> and compute the result.</a:t>
            </a:r>
          </a:p>
          <a:p>
            <a:pPr eaLnBrk="1" hangingPunct="1"/>
            <a:r>
              <a:rPr lang="en-US" altLang="en-US" dirty="0"/>
              <a:t>The </a:t>
            </a:r>
            <a:r>
              <a:rPr lang="en-US" altLang="en-US" dirty="0" err="1"/>
              <a:t>Math.pow</a:t>
            </a:r>
            <a:r>
              <a:rPr lang="en-US" altLang="en-US" dirty="0"/>
              <a:t> method </a:t>
            </a:r>
            <a:r>
              <a:rPr lang="en-US" altLang="en-US" b="1" dirty="0"/>
              <a:t>returns</a:t>
            </a:r>
            <a:r>
              <a:rPr lang="en-US" altLang="en-US" dirty="0"/>
              <a:t> its result back to main, and the main method </a:t>
            </a:r>
            <a:r>
              <a:rPr lang="en-US" altLang="en-US" b="1" dirty="0"/>
              <a:t>resumes execution.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BD793E-F10D-946A-7E94-8C169848B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3272" y="0"/>
            <a:ext cx="3334934" cy="44639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010029-555C-CA8D-4988-E45F63BBC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6591" y="4277032"/>
            <a:ext cx="2481850" cy="248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4441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>
            <a:extLst>
              <a:ext uri="{FF2B5EF4-FFF2-40B4-BE49-F238E27FC236}">
                <a16:creationId xmlns:a16="http://schemas.microsoft.com/office/drawing/2014/main" id="{5E7013C1-0F19-EA14-4721-4CF86F520F2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10515600" cy="872779"/>
          </a:xfrm>
        </p:spPr>
        <p:txBody>
          <a:bodyPr/>
          <a:lstStyle/>
          <a:p>
            <a:pPr eaLnBrk="1" hangingPunct="1"/>
            <a:r>
              <a:rPr lang="en-US" altLang="en-US" dirty="0"/>
              <a:t>Passing a Reference as an Argument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684B63-F91C-C1C1-CF82-FC958ED04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75" y="872779"/>
            <a:ext cx="5733204" cy="37588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0D15B0-DB22-A558-947D-1DF47184C0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7524" y="3429000"/>
            <a:ext cx="6038701" cy="289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9906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>
            <a:extLst>
              <a:ext uri="{FF2B5EF4-FFF2-40B4-BE49-F238E27FC236}">
                <a16:creationId xmlns:a16="http://schemas.microsoft.com/office/drawing/2014/main" id="{7083E4BD-69B0-1A4B-A8C5-2B548E23C41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ourier New" panose="02070309020205020404" pitchFamily="49" charset="0"/>
              </a:rPr>
              <a:t>String</a:t>
            </a:r>
            <a:r>
              <a:rPr lang="en-US" altLang="en-US"/>
              <a:t>s are Immutable Objects</a:t>
            </a:r>
          </a:p>
        </p:txBody>
      </p:sp>
      <p:sp>
        <p:nvSpPr>
          <p:cNvPr id="37892" name="Rectangle 3">
            <a:extLst>
              <a:ext uri="{FF2B5EF4-FFF2-40B4-BE49-F238E27FC236}">
                <a16:creationId xmlns:a16="http://schemas.microsoft.com/office/drawing/2014/main" id="{EBF6DF02-85B1-7A03-2F71-AD4E21E915D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b="1" dirty="0">
                <a:latin typeface="Courier New" panose="02070309020205020404" pitchFamily="49" charset="0"/>
              </a:rPr>
              <a:t>String</a:t>
            </a:r>
            <a:r>
              <a:rPr lang="en-US" altLang="en-US" b="1" dirty="0"/>
              <a:t>s are immutable objects</a:t>
            </a:r>
            <a:r>
              <a:rPr lang="en-US" altLang="en-US" dirty="0"/>
              <a:t>, which means that they cannot be changed. When the line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000" dirty="0">
                <a:latin typeface="Courier New" panose="02070309020205020404" pitchFamily="49" charset="0"/>
              </a:rPr>
              <a:t>		</a:t>
            </a:r>
            <a:r>
              <a:rPr lang="en-US" altLang="en-US" sz="2000" b="1" dirty="0">
                <a:latin typeface="Courier New" panose="02070309020205020404" pitchFamily="49" charset="0"/>
              </a:rPr>
              <a:t>str = "Joe";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	</a:t>
            </a:r>
            <a:r>
              <a:rPr lang="en-US" altLang="en-US" dirty="0"/>
              <a:t>is executed, it cannot change an immutable object, so creates a new object.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dirty="0"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en-US" dirty="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dirty="0"/>
          </a:p>
        </p:txBody>
      </p:sp>
      <p:sp>
        <p:nvSpPr>
          <p:cNvPr id="37893" name="Text Box 4">
            <a:extLst>
              <a:ext uri="{FF2B5EF4-FFF2-40B4-BE49-F238E27FC236}">
                <a16:creationId xmlns:a16="http://schemas.microsoft.com/office/drawing/2014/main" id="{E3C11CF3-7545-93C0-FE06-B792835B9C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3889376"/>
            <a:ext cx="1219200" cy="466725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>
                <a:solidFill>
                  <a:srgbClr val="FF3300"/>
                </a:solidFill>
              </a:rPr>
              <a:t>address</a:t>
            </a:r>
          </a:p>
        </p:txBody>
      </p:sp>
      <p:sp>
        <p:nvSpPr>
          <p:cNvPr id="37894" name="Text Box 5">
            <a:extLst>
              <a:ext uri="{FF2B5EF4-FFF2-40B4-BE49-F238E27FC236}">
                <a16:creationId xmlns:a16="http://schemas.microsoft.com/office/drawing/2014/main" id="{68D9B9E4-4B18-230A-7B8C-9F40E63E51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4727576"/>
            <a:ext cx="1219200" cy="466725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>
                <a:solidFill>
                  <a:srgbClr val="FF3300"/>
                </a:solidFill>
              </a:rPr>
              <a:t>address</a:t>
            </a:r>
          </a:p>
        </p:txBody>
      </p:sp>
      <p:sp>
        <p:nvSpPr>
          <p:cNvPr id="37895" name="Text Box 6">
            <a:extLst>
              <a:ext uri="{FF2B5EF4-FFF2-40B4-BE49-F238E27FC236}">
                <a16:creationId xmlns:a16="http://schemas.microsoft.com/office/drawing/2014/main" id="{CB9EB08E-72A7-9CA7-C23E-8EC6579EF2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00" y="3889376"/>
            <a:ext cx="1447800" cy="466725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>
                <a:solidFill>
                  <a:srgbClr val="FF3300"/>
                </a:solidFill>
              </a:rPr>
              <a:t>“Warren”</a:t>
            </a:r>
          </a:p>
        </p:txBody>
      </p:sp>
      <p:sp>
        <p:nvSpPr>
          <p:cNvPr id="37896" name="Text Box 7">
            <a:extLst>
              <a:ext uri="{FF2B5EF4-FFF2-40B4-BE49-F238E27FC236}">
                <a16:creationId xmlns:a16="http://schemas.microsoft.com/office/drawing/2014/main" id="{75C5A1A4-25EE-6139-E4A4-DEA915379B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00" y="4727576"/>
            <a:ext cx="1447800" cy="466725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2400">
                <a:solidFill>
                  <a:srgbClr val="FF3300"/>
                </a:solidFill>
              </a:rPr>
              <a:t>“Joe”</a:t>
            </a:r>
          </a:p>
        </p:txBody>
      </p:sp>
      <p:sp>
        <p:nvSpPr>
          <p:cNvPr id="37897" name="Line 8">
            <a:extLst>
              <a:ext uri="{FF2B5EF4-FFF2-40B4-BE49-F238E27FC236}">
                <a16:creationId xmlns:a16="http://schemas.microsoft.com/office/drawing/2014/main" id="{CFFFE7BB-33D6-3F13-15FE-856537B4C848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9400" y="4041775"/>
            <a:ext cx="685800" cy="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7898" name="Line 9">
            <a:extLst>
              <a:ext uri="{FF2B5EF4-FFF2-40B4-BE49-F238E27FC236}">
                <a16:creationId xmlns:a16="http://schemas.microsoft.com/office/drawing/2014/main" id="{74357823-53C2-4C0F-74DB-65ADCBC48766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9400" y="4956175"/>
            <a:ext cx="685800" cy="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7899" name="Text Box 10">
            <a:extLst>
              <a:ext uri="{FF2B5EF4-FFF2-40B4-BE49-F238E27FC236}">
                <a16:creationId xmlns:a16="http://schemas.microsoft.com/office/drawing/2014/main" id="{43C3CE05-BCFF-0048-45B2-10B9A05ED9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3813175"/>
            <a:ext cx="2667000" cy="590550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1600">
                <a:solidFill>
                  <a:srgbClr val="FF3300"/>
                </a:solidFill>
              </a:rPr>
              <a:t>The </a:t>
            </a:r>
            <a:r>
              <a:rPr lang="en-US" altLang="en-US" sz="1600">
                <a:solidFill>
                  <a:srgbClr val="FF3300"/>
                </a:solidFill>
                <a:latin typeface="Courier New" panose="02070309020205020404" pitchFamily="49" charset="0"/>
              </a:rPr>
              <a:t>name</a:t>
            </a:r>
            <a:r>
              <a:rPr lang="en-US" altLang="en-US" sz="1600">
                <a:solidFill>
                  <a:srgbClr val="FF3300"/>
                </a:solidFill>
              </a:rPr>
              <a:t> variable holds the address of a </a:t>
            </a:r>
            <a:r>
              <a:rPr lang="en-US" altLang="en-US" sz="1600">
                <a:solidFill>
                  <a:srgbClr val="FF3300"/>
                </a:solidFill>
                <a:latin typeface="Courier New" panose="02070309020205020404" pitchFamily="49" charset="0"/>
              </a:rPr>
              <a:t>String</a:t>
            </a:r>
            <a:r>
              <a:rPr lang="en-US" altLang="en-US" sz="1600">
                <a:solidFill>
                  <a:srgbClr val="FF3300"/>
                </a:solidFill>
              </a:rPr>
              <a:t> object</a:t>
            </a:r>
          </a:p>
        </p:txBody>
      </p:sp>
      <p:sp>
        <p:nvSpPr>
          <p:cNvPr id="37900" name="Text Box 11">
            <a:extLst>
              <a:ext uri="{FF2B5EF4-FFF2-40B4-BE49-F238E27FC236}">
                <a16:creationId xmlns:a16="http://schemas.microsoft.com/office/drawing/2014/main" id="{3E7C78B9-64B7-B589-DC15-04D9C48D6E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4498976"/>
            <a:ext cx="2667000" cy="835025"/>
          </a:xfrm>
          <a:prstGeom prst="rect">
            <a:avLst/>
          </a:prstGeom>
          <a:noFill/>
          <a:ln w="9525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sz="1600">
                <a:solidFill>
                  <a:srgbClr val="FF3300"/>
                </a:solidFill>
              </a:rPr>
              <a:t>The </a:t>
            </a:r>
            <a:r>
              <a:rPr lang="en-US" altLang="en-US" sz="1600">
                <a:solidFill>
                  <a:srgbClr val="FF3300"/>
                </a:solidFill>
                <a:latin typeface="Courier New" panose="02070309020205020404" pitchFamily="49" charset="0"/>
              </a:rPr>
              <a:t>str</a:t>
            </a:r>
            <a:r>
              <a:rPr lang="en-US" altLang="en-US" sz="1600">
                <a:solidFill>
                  <a:srgbClr val="FF3300"/>
                </a:solidFill>
              </a:rPr>
              <a:t> variable holds the address of a different </a:t>
            </a:r>
            <a:r>
              <a:rPr lang="en-US" altLang="en-US" sz="1600">
                <a:solidFill>
                  <a:srgbClr val="FF3300"/>
                </a:solidFill>
                <a:latin typeface="Courier New" panose="02070309020205020404" pitchFamily="49" charset="0"/>
              </a:rPr>
              <a:t>String</a:t>
            </a:r>
            <a:r>
              <a:rPr lang="en-US" altLang="en-US" sz="1600">
                <a:solidFill>
                  <a:srgbClr val="FF3300"/>
                </a:solidFill>
              </a:rPr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35260081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>
            <a:extLst>
              <a:ext uri="{FF2B5EF4-FFF2-40B4-BE49-F238E27FC236}">
                <a16:creationId xmlns:a16="http://schemas.microsoft.com/office/drawing/2014/main" id="{5E7013C1-0F19-EA14-4721-4CF86F520F2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1920" y="924561"/>
            <a:ext cx="2428240" cy="835742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sz="3200" dirty="0"/>
              <a:t>Passing a Reference as an Argument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B6F0BA6-10F5-E3B0-5D83-0D0957762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8736" y="5869273"/>
            <a:ext cx="3583264" cy="9887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C82BBE0-950C-4C82-BF3A-EA44E8A14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0747" y="0"/>
            <a:ext cx="60570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6712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>
            <a:extLst>
              <a:ext uri="{FF2B5EF4-FFF2-40B4-BE49-F238E27FC236}">
                <a16:creationId xmlns:a16="http://schemas.microsoft.com/office/drawing/2014/main" id="{5E7013C1-0F19-EA14-4721-4CF86F520F2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1"/>
            <a:ext cx="10515600" cy="835742"/>
          </a:xfrm>
        </p:spPr>
        <p:txBody>
          <a:bodyPr/>
          <a:lstStyle/>
          <a:p>
            <a:pPr eaLnBrk="1" hangingPunct="1"/>
            <a:r>
              <a:rPr lang="en-US" altLang="en-US" dirty="0"/>
              <a:t>Passing a Reference as an Argument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93F74A-350A-E20D-B300-5A8A3C969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12" y="754463"/>
            <a:ext cx="7683021" cy="37432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A504F6-B4DA-E07B-9528-8FC2C292B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1372" y="3743010"/>
            <a:ext cx="6251505" cy="310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3036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0612" y="103494"/>
            <a:ext cx="5552768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Parameter Passing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BC49C-7254-179D-15CE-7AFBE67C8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766916"/>
            <a:ext cx="11620500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0374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Parameter Passing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2249D2-2DE6-D1C1-27CF-EA5767C93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2054"/>
            <a:ext cx="12192000" cy="24072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E4C2BC-B333-E1C2-840F-554504F790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616"/>
          <a:stretch/>
        </p:blipFill>
        <p:spPr>
          <a:xfrm>
            <a:off x="497758" y="4070555"/>
            <a:ext cx="11468100" cy="26313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FA3D6F-62BD-2975-823C-37F0BF971B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9520" b="79267"/>
          <a:stretch/>
        </p:blipFill>
        <p:spPr>
          <a:xfrm>
            <a:off x="3206546" y="2991158"/>
            <a:ext cx="2348680" cy="6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0328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>
            <a:extLst>
              <a:ext uri="{FF2B5EF4-FFF2-40B4-BE49-F238E27FC236}">
                <a16:creationId xmlns:a16="http://schemas.microsoft.com/office/drawing/2014/main" id="{5E7013C1-0F19-EA14-4721-4CF86F520F2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1"/>
            <a:ext cx="10515600" cy="835742"/>
          </a:xfrm>
        </p:spPr>
        <p:txBody>
          <a:bodyPr/>
          <a:lstStyle/>
          <a:p>
            <a:pPr eaLnBrk="1" hangingPunct="1"/>
            <a:r>
              <a:rPr lang="en-US" altLang="en-US" dirty="0"/>
              <a:t>Exercises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AB3136-AB98-9290-EB3C-47F43F42B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3371" y="751088"/>
            <a:ext cx="5729829" cy="603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447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Parameter Passing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>
                <a:hlinkClick r:id="rId3" action="ppaction://hlinkpres?slideindex=1&amp;slidetitle="/>
              </a:rPr>
              <a:t>L6 - User-defined Methods - Passing Parameters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096209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Working with </a:t>
            </a:r>
            <a:r>
              <a:rPr lang="en-US" altLang="en-US" dirty="0" err="1"/>
              <a:t>Varargs</a:t>
            </a:r>
            <a:endParaRPr lang="en-US" altLang="en-US" dirty="0"/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A method may use a </a:t>
            </a:r>
            <a:r>
              <a:rPr lang="en-US" altLang="en-US" dirty="0" err="1"/>
              <a:t>varargs</a:t>
            </a:r>
            <a:r>
              <a:rPr lang="en-US" altLang="en-US" dirty="0"/>
              <a:t> parameter (variable argument) as if it is an array. Creating a method with a </a:t>
            </a:r>
            <a:r>
              <a:rPr lang="en-US" altLang="en-US" dirty="0" err="1"/>
              <a:t>varargs</a:t>
            </a:r>
            <a:r>
              <a:rPr lang="en-US" altLang="en-US" dirty="0"/>
              <a:t> parameter is a bit more complicated.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D47367-FE4B-56D5-C692-01FFD8A64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651" y="1898995"/>
            <a:ext cx="10979218" cy="19375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1FB053-D574-4D2A-5497-8F98BBF819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606" y="3663812"/>
            <a:ext cx="9163050" cy="21145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5AFE92-196F-2B24-9008-7D5B47F0B6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455" y="5870506"/>
            <a:ext cx="3457575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1793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Working with </a:t>
            </a:r>
            <a:r>
              <a:rPr lang="en-US" altLang="en-US" dirty="0" err="1"/>
              <a:t>Varargs</a:t>
            </a:r>
            <a:endParaRPr lang="en-US" altLang="en-US" dirty="0"/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C7A903-B749-E0AD-1777-827EDB5A6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791" y="1207811"/>
            <a:ext cx="7219950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68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>
            <a:extLst>
              <a:ext uri="{FF2B5EF4-FFF2-40B4-BE49-F238E27FC236}">
                <a16:creationId xmlns:a16="http://schemas.microsoft.com/office/drawing/2014/main" id="{A2AEB3FA-4E20-6A06-5E4C-0F424543A7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rgbClr val="9A4C25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A4C25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A4C25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A4C25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A4C25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5-</a:t>
            </a:r>
            <a:fld id="{6D6FDDBE-DD65-4ABE-8B24-D1D577B02AF0}" type="slidenum">
              <a:rPr lang="en-US" altLang="en-US" sz="12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11971176" cy="1325563"/>
          </a:xfrm>
        </p:spPr>
        <p:txBody>
          <a:bodyPr/>
          <a:lstStyle/>
          <a:p>
            <a:pPr eaLnBrk="1" hangingPunct="1"/>
            <a:r>
              <a:rPr lang="en-US" altLang="en-US"/>
              <a:t>Why Write Methods?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0" y="1460500"/>
            <a:ext cx="11971176" cy="4351338"/>
          </a:xfrm>
        </p:spPr>
        <p:txBody>
          <a:bodyPr/>
          <a:lstStyle/>
          <a:p>
            <a:pPr eaLnBrk="1" hangingPunct="1"/>
            <a:r>
              <a:rPr lang="en-US" altLang="en-US" dirty="0"/>
              <a:t>Methods are commonly used to break a problem down into small manageable pieces.  This is called </a:t>
            </a:r>
            <a:r>
              <a:rPr lang="en-US" altLang="en-US" i="1" dirty="0"/>
              <a:t>divide and conquer</a:t>
            </a:r>
            <a:r>
              <a:rPr lang="en-US" altLang="en-US" dirty="0"/>
              <a:t>.</a:t>
            </a:r>
          </a:p>
          <a:p>
            <a:pPr eaLnBrk="1" hangingPunct="1"/>
            <a:r>
              <a:rPr lang="en-US" altLang="en-US" dirty="0"/>
              <a:t>Methods simplify programs.  If a specific task is performed in several places in the program, a method can be written once to perform that task, and then be executed anytime it is needed.  This is known as </a:t>
            </a:r>
            <a:r>
              <a:rPr lang="en-US" altLang="en-US" i="1" dirty="0"/>
              <a:t>code reuse</a:t>
            </a:r>
            <a:r>
              <a:rPr lang="en-US" altLang="en-US" dirty="0"/>
              <a:t>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Return Values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The return statement terminates a method call and yields the method result.</a:t>
            </a:r>
          </a:p>
          <a:p>
            <a:pPr eaLnBrk="1" hangingPunct="1"/>
            <a:r>
              <a:rPr lang="en-US" altLang="en-US" dirty="0"/>
              <a:t>the return statement can return variable, a value of any expression, or scaler value.</a:t>
            </a:r>
          </a:p>
          <a:p>
            <a:pPr eaLnBrk="1" hangingPunct="1"/>
            <a:r>
              <a:rPr lang="en-US" altLang="en-US" dirty="0"/>
              <a:t>Instead of saving the return value in a variable and returning the variable, it is often possible to eliminate the variable and return a more complex expression: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When the return statement is processed, the method exits immediately.</a:t>
            </a:r>
          </a:p>
          <a:p>
            <a:pPr eaLnBrk="1" hangingPunct="1"/>
            <a:endParaRPr lang="en-US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AD0363-BBC3-C85D-8682-A6C85D768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965" y="3081337"/>
            <a:ext cx="6772275" cy="13049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3A91F2-9E36-595E-9D38-F234F8A2A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5911" y="5052803"/>
            <a:ext cx="6266376" cy="172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178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Return Values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A return Statement Exits a Method Immediately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2CD0F6-61F5-9F6D-2460-31B850BBD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142" y="1414309"/>
            <a:ext cx="11525250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2823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 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1A9F43-B5F7-6D2E-4287-9610823EB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344" y="0"/>
            <a:ext cx="11069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767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Return Values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9F9F76-68CF-572C-0164-483160AE9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47" y="834973"/>
            <a:ext cx="11525250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9097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Return Values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0031A8-341C-2138-8A06-A0D63C376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03725"/>
            <a:ext cx="12192000" cy="445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1658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Returning a </a:t>
            </a:r>
            <a:r>
              <a:rPr lang="en-US" altLang="en-US" dirty="0" err="1"/>
              <a:t>boolean</a:t>
            </a:r>
            <a:r>
              <a:rPr lang="en-US" altLang="en-US" dirty="0"/>
              <a:t> Value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5A9AF7-87CF-C499-8D9E-3481DE5FB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591" y="689808"/>
            <a:ext cx="9309917" cy="573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8981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223056" y="227473"/>
            <a:ext cx="2065843" cy="539443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sz="3200" dirty="0"/>
              <a:t>Return Values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F8D0E6-4919-B95C-5F11-ED34012BA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069" y="159024"/>
            <a:ext cx="9667875" cy="65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4870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5291" y="118706"/>
            <a:ext cx="6010709" cy="539443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sz="3200" b="1" dirty="0"/>
              <a:t>Returning a Reference to an object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F6E5F6-EDA3-A808-7828-9575A628D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991" y="19878"/>
            <a:ext cx="5802303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C8B2D3-2E59-CDB9-2FCA-85BCD96D3D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3564" y="5836125"/>
            <a:ext cx="21526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3308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5291" y="118706"/>
            <a:ext cx="6010709" cy="539443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sz="3200" b="1" dirty="0"/>
              <a:t>Returning a Reference to an object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9DBEE2-9D21-D6D6-6179-C0DCE6569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141" y="1609256"/>
            <a:ext cx="11845571" cy="319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1816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5291" y="118706"/>
            <a:ext cx="6010709" cy="539443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sz="3200" b="1" dirty="0"/>
              <a:t>Returning Value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  <a:r>
              <a:rPr lang="en-US" altLang="en-US" dirty="0">
                <a:hlinkClick r:id="rId3" action="ppaction://hlinkpres?slideindex=1&amp;slidetitle="/>
              </a:rPr>
              <a:t>L6 - User-defined methods - value-returning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1290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25166"/>
            <a:ext cx="10515600" cy="20404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Why Write Methods?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49289" y="653143"/>
            <a:ext cx="11849877" cy="55238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2000" dirty="0"/>
              <a:t>When you write nearly identical code or pseudocode multiple times, either in the same program or in separate programs, consider introducing a method. Here is a typical example of code replication: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4B13DD-488F-EEE6-F896-C5DD4EAA8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2242" y="1311251"/>
            <a:ext cx="5695950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56B1BA-A994-5FFC-3473-BC24616608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2624" y="2940921"/>
            <a:ext cx="5734050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2305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>
            <a:extLst>
              <a:ext uri="{FF2B5EF4-FFF2-40B4-BE49-F238E27FC236}">
                <a16:creationId xmlns:a16="http://schemas.microsoft.com/office/drawing/2014/main" id="{F7C11034-2406-48F1-53D9-C9ABAA08BD4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5746" y="76200"/>
            <a:ext cx="11902751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latin typeface="Courier New" panose="02070309020205020404" pitchFamily="49" charset="0"/>
              </a:rPr>
              <a:t>void</a:t>
            </a:r>
            <a:r>
              <a:rPr lang="en-US" altLang="en-US" dirty="0"/>
              <a:t> Methods and Value-Returning Methods</a:t>
            </a:r>
          </a:p>
        </p:txBody>
      </p:sp>
      <p:sp>
        <p:nvSpPr>
          <p:cNvPr id="9220" name="Rectangle 3">
            <a:extLst>
              <a:ext uri="{FF2B5EF4-FFF2-40B4-BE49-F238E27FC236}">
                <a16:creationId xmlns:a16="http://schemas.microsoft.com/office/drawing/2014/main" id="{AB7CFD0A-1F1A-BB66-4A3B-1F75998F416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334346" y="1447800"/>
            <a:ext cx="11674151" cy="3962400"/>
          </a:xfrm>
        </p:spPr>
        <p:txBody>
          <a:bodyPr>
            <a:normAutofit/>
          </a:bodyPr>
          <a:lstStyle/>
          <a:p>
            <a:r>
              <a:rPr lang="en-US" altLang="en-US" dirty="0"/>
              <a:t>Sometimes, you need to carry out a sequence of instructions that does not yield a value. </a:t>
            </a:r>
          </a:p>
          <a:p>
            <a:pPr eaLnBrk="1" hangingPunct="1"/>
            <a:r>
              <a:rPr lang="en-US" altLang="en-US" dirty="0"/>
              <a:t>A </a:t>
            </a:r>
            <a:r>
              <a:rPr lang="en-US" altLang="en-US" dirty="0">
                <a:latin typeface="Courier New" panose="02070309020205020404" pitchFamily="49" charset="0"/>
              </a:rPr>
              <a:t>void</a:t>
            </a:r>
            <a:r>
              <a:rPr lang="en-US" altLang="en-US" dirty="0"/>
              <a:t> method is one that simply performs a task and then terminates.</a:t>
            </a:r>
          </a:p>
          <a:p>
            <a:pPr eaLnBrk="1" hangingPunct="1">
              <a:buFontTx/>
              <a:buNone/>
            </a:pPr>
            <a:r>
              <a:rPr lang="en-US" altLang="en-US" b="1" dirty="0">
                <a:latin typeface="Courier New" panose="02070309020205020404" pitchFamily="49" charset="0"/>
              </a:rPr>
              <a:t>		</a:t>
            </a:r>
            <a:r>
              <a:rPr lang="en-US" altLang="en-US" b="1" dirty="0" err="1">
                <a:latin typeface="Courier New" panose="02070309020205020404" pitchFamily="49" charset="0"/>
              </a:rPr>
              <a:t>System.out.println</a:t>
            </a:r>
            <a:r>
              <a:rPr lang="en-US" altLang="en-US" b="1" dirty="0">
                <a:latin typeface="Courier New" panose="02070309020205020404" pitchFamily="49" charset="0"/>
              </a:rPr>
              <a:t>(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b="1" dirty="0">
                <a:latin typeface="Courier New" panose="02070309020205020404" pitchFamily="49" charset="0"/>
              </a:rPr>
              <a:t>Hi!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b="1" dirty="0">
                <a:latin typeface="Courier New" panose="02070309020205020404" pitchFamily="49" charset="0"/>
              </a:rPr>
              <a:t>);</a:t>
            </a:r>
          </a:p>
          <a:p>
            <a:pPr eaLnBrk="1" hangingPunct="1"/>
            <a:r>
              <a:rPr lang="en-US" altLang="en-US" dirty="0"/>
              <a:t>A value-returning method not only performs a task, but also sends a value back to the code that called it.</a:t>
            </a:r>
          </a:p>
          <a:p>
            <a:pPr eaLnBrk="1" hangingPunct="1"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		int number = 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Integer.parseInt</a:t>
            </a:r>
            <a:r>
              <a:rPr lang="en-US" altLang="en-US" sz="2400" b="1" dirty="0">
                <a:latin typeface="Courier New" panose="02070309020205020404" pitchFamily="49" charset="0"/>
              </a:rPr>
              <a:t>(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2400" b="1" dirty="0">
                <a:latin typeface="Courier New" panose="02070309020205020404" pitchFamily="49" charset="0"/>
              </a:rPr>
              <a:t>700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2400" b="1" dirty="0">
                <a:latin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4168720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>
            <a:extLst>
              <a:ext uri="{FF2B5EF4-FFF2-40B4-BE49-F238E27FC236}">
                <a16:creationId xmlns:a16="http://schemas.microsoft.com/office/drawing/2014/main" id="{CB739AD8-0F42-3623-2EB9-151AB6AFBDE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11980506" cy="1325563"/>
          </a:xfrm>
        </p:spPr>
        <p:txBody>
          <a:bodyPr/>
          <a:lstStyle/>
          <a:p>
            <a:pPr eaLnBrk="1" hangingPunct="1"/>
            <a:r>
              <a:rPr lang="en-US" altLang="en-US" dirty="0"/>
              <a:t>Defining a </a:t>
            </a:r>
            <a:r>
              <a:rPr lang="en-US" altLang="en-US" dirty="0">
                <a:latin typeface="Courier New" panose="02070309020205020404" pitchFamily="49" charset="0"/>
              </a:rPr>
              <a:t>void</a:t>
            </a:r>
            <a:r>
              <a:rPr lang="en-US" altLang="en-US" dirty="0"/>
              <a:t> Method</a:t>
            </a:r>
          </a:p>
        </p:txBody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042F8831-696B-BD1C-9143-DDB4B285EE7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0" y="1460500"/>
            <a:ext cx="11980506" cy="435133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To create a method, you must write a definition, which consists of a </a:t>
            </a:r>
            <a:r>
              <a:rPr lang="en-US" altLang="en-US" i="1"/>
              <a:t>header</a:t>
            </a:r>
            <a:r>
              <a:rPr lang="en-US" altLang="en-US"/>
              <a:t> and a </a:t>
            </a:r>
            <a:r>
              <a:rPr lang="en-US" altLang="en-US" i="1"/>
              <a:t>body</a:t>
            </a:r>
            <a:r>
              <a:rPr lang="en-US" altLang="en-US"/>
              <a:t>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The method header, which appears at the beginning of a method definition, lists several important things about the method, including the method’s name.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The method body is a collection of statements that are performed when the method is executed.</a:t>
            </a:r>
          </a:p>
        </p:txBody>
      </p:sp>
    </p:spTree>
    <p:extLst>
      <p:ext uri="{BB962C8B-B14F-4D97-AF65-F5344CB8AC3E}">
        <p14:creationId xmlns:p14="http://schemas.microsoft.com/office/powerpoint/2010/main" val="30315690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Methods Without Return Values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If that instruction sequence occurs multiple times, you will want to package it into a method.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BF8DC3-F681-A66C-478F-78350D203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8883" y="2083117"/>
            <a:ext cx="4749197" cy="15776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F51811-D5D2-4B6A-BE76-6D2FC8A69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8753" y="3654002"/>
            <a:ext cx="7539355" cy="25131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060E76-368F-88F5-3FF4-633064188F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8753" y="6127893"/>
            <a:ext cx="2790825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B1BF6B-4A6F-9F2E-4D77-6A4F310457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1162" y="6043270"/>
            <a:ext cx="7360198" cy="78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78151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>
            <a:extLst>
              <a:ext uri="{FF2B5EF4-FFF2-40B4-BE49-F238E27FC236}">
                <a16:creationId xmlns:a16="http://schemas.microsoft.com/office/drawing/2014/main" id="{CB739AD8-0F42-3623-2EB9-151AB6AFBDE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11980506" cy="1325563"/>
          </a:xfrm>
        </p:spPr>
        <p:txBody>
          <a:bodyPr/>
          <a:lstStyle/>
          <a:p>
            <a:pPr eaLnBrk="1" hangingPunct="1"/>
            <a:r>
              <a:rPr lang="en-US" altLang="en-US" dirty="0"/>
              <a:t>Defining a </a:t>
            </a:r>
            <a:r>
              <a:rPr lang="en-US" altLang="en-US" dirty="0">
                <a:latin typeface="Courier New" panose="02070309020205020404" pitchFamily="49" charset="0"/>
              </a:rPr>
              <a:t>void</a:t>
            </a:r>
            <a:r>
              <a:rPr lang="en-US" altLang="en-US" dirty="0"/>
              <a:t> Method</a:t>
            </a:r>
          </a:p>
        </p:txBody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042F8831-696B-BD1C-9143-DDB4B285EE7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0" y="1460500"/>
            <a:ext cx="11980506" cy="4351338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dirty="0">
                <a:hlinkClick r:id="rId3" action="ppaction://hlinkpres?slideindex=1&amp;slidetitle="/>
              </a:rPr>
              <a:t>L6 - User-defined methods - void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342144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Variable Scope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The scope of a variable is the part of the program in which you can access it. </a:t>
            </a:r>
          </a:p>
          <a:p>
            <a:pPr eaLnBrk="1" hangingPunct="1"/>
            <a:r>
              <a:rPr lang="en-US" altLang="en-US" dirty="0"/>
              <a:t>For example, the scope of a method’s parameter variable is the entire method.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9E79EC-9DBB-8CCA-1643-3947DFB5F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8425" y="1985962"/>
            <a:ext cx="691515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3598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Variable Scope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A variable that is defined within a method is called a local variable. </a:t>
            </a:r>
          </a:p>
          <a:p>
            <a:pPr eaLnBrk="1" hangingPunct="1"/>
            <a:r>
              <a:rPr lang="en-US" altLang="en-US" dirty="0"/>
              <a:t>When a local variable is declared in a block, its scope ranges from its declaration until the end of the block.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A449C6-209F-85DF-D892-D54787230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47" y="2112245"/>
            <a:ext cx="52197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20388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Variable Scope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483C17-A45D-95A4-5471-C9222F4A8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142" y="916396"/>
            <a:ext cx="10458450" cy="423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95644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Variable Scope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352CAA-019A-A4B2-BE56-9B886258C1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5" y="928687"/>
            <a:ext cx="1156335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8126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Variable Scope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696358-3945-8DBE-10A0-C23898E4A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425" y="676275"/>
            <a:ext cx="11487150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07762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0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Variable Scope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0E565-6D2E-C6C7-0C2F-96239DF2D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62" y="1304925"/>
            <a:ext cx="1149667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373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25166"/>
            <a:ext cx="10515600" cy="20404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Why Write Methods?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49289" y="653143"/>
            <a:ext cx="11849877" cy="5523820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sz="20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CAAFA7-4DDC-3C12-BBF5-F0A3CCCB8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837" y="765434"/>
            <a:ext cx="8696325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7986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0826" y="119268"/>
            <a:ext cx="2204991" cy="539443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sz="2800" dirty="0"/>
              <a:t>Variable Scope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42B1EB-297E-B16B-CDDC-E5F56CF90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0773" y="89452"/>
            <a:ext cx="5764696" cy="46117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0B8A71-A93F-0FB9-A495-312E46551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0773" y="4864376"/>
            <a:ext cx="5644598" cy="19936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1DF0E6-E316-A039-5897-56B4C1D37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8501" y="5692015"/>
            <a:ext cx="4210050" cy="100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38558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2834" y="-190487"/>
            <a:ext cx="5179631" cy="1914805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sz="3200" b="1" dirty="0"/>
              <a:t>Identifier Scope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1184988"/>
            <a:ext cx="11965858" cy="5299788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>
                <a:hlinkClick r:id="rId3" action="ppaction://hlinkpres?slideindex=1&amp;slidetitle="/>
              </a:rPr>
              <a:t>L6 - User-defined Methods - Scope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200099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Text Placeholder 2">
            <a:extLst>
              <a:ext uri="{FF2B5EF4-FFF2-40B4-BE49-F238E27FC236}">
                <a16:creationId xmlns:a16="http://schemas.microsoft.com/office/drawing/2014/main" id="{75260D07-7D59-1F9A-0287-67CE2B7FE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3794" y="703006"/>
            <a:ext cx="11828206" cy="5687961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en-US" sz="25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Method overloading </a:t>
            </a: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occurs when methods in the same class have the same name but different method signatures, which means they use </a:t>
            </a:r>
            <a:r>
              <a:rPr lang="en-US" altLang="en-US" sz="25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different parameter lists</a:t>
            </a: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80000"/>
              </a:lnSpc>
            </a:pP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We’ve been showing how to call overloaded methods for a while. </a:t>
            </a:r>
            <a:r>
              <a:rPr lang="en-US" altLang="en-US" sz="2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System.out.println</a:t>
            </a: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().</a:t>
            </a:r>
          </a:p>
          <a:p>
            <a:pPr>
              <a:lnSpc>
                <a:spcPct val="80000"/>
              </a:lnSpc>
            </a:pP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Overloading also allows different numbers of parameters.</a:t>
            </a:r>
          </a:p>
          <a:p>
            <a:pPr>
              <a:lnSpc>
                <a:spcPct val="80000"/>
              </a:lnSpc>
            </a:pPr>
            <a:r>
              <a:rPr lang="en-US" altLang="en-US" sz="2500" dirty="0">
                <a:solidFill>
                  <a:srgbClr val="000000"/>
                </a:solidFill>
                <a:latin typeface="Times New Roman" panose="02020603050405020304" pitchFamily="18" charset="0"/>
                <a:hlinkClick r:id="rId2" action="ppaction://hlinkpres?slideindex=1&amp;slidetitle="/>
              </a:rPr>
              <a:t>L6 - User-defined Methods - Overloading</a:t>
            </a:r>
            <a:endParaRPr lang="en-US" altLang="en-US" sz="25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80000"/>
              </a:lnSpc>
            </a:pPr>
            <a:endParaRPr lang="en-US" altLang="en-US" sz="25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36493AF-5699-F845-AE31-9969FC506C0B}"/>
              </a:ext>
            </a:extLst>
          </p:cNvPr>
          <p:cNvSpPr txBox="1">
            <a:spLocks/>
          </p:cNvSpPr>
          <p:nvPr/>
        </p:nvSpPr>
        <p:spPr>
          <a:xfrm>
            <a:off x="149941" y="134066"/>
            <a:ext cx="11924071" cy="652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Overloading Methods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8781496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Text Placeholder 2">
            <a:extLst>
              <a:ext uri="{FF2B5EF4-FFF2-40B4-BE49-F238E27FC236}">
                <a16:creationId xmlns:a16="http://schemas.microsoft.com/office/drawing/2014/main" id="{75260D07-7D59-1F9A-0287-67CE2B7FE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3794" y="703006"/>
            <a:ext cx="11828206" cy="568796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 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does not support the concept of default parameter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however, you can achieve this using</a:t>
            </a:r>
          </a:p>
          <a:p>
            <a:pPr marL="0" indent="0" algn="l">
              <a:buNone/>
            </a:pPr>
            <a:r>
              <a:rPr lang="en-US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Method overloading</a:t>
            </a:r>
          </a:p>
          <a:p>
            <a:pPr marL="0" indent="0" algn="just">
              <a:buNone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Using method overloading if you define method with no arguments along with parametrized methods. Then you can call a method with zero arguments.</a:t>
            </a:r>
          </a:p>
          <a:p>
            <a:pPr marL="0" indent="0" algn="l">
              <a:buNone/>
            </a:pPr>
            <a:r>
              <a:rPr lang="en-US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Variable arguments</a:t>
            </a:r>
          </a:p>
          <a:p>
            <a:pPr marL="0" indent="0" algn="just">
              <a:buNone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Java methods parameters accept arguments with three dots. These are known as variable arguments. Once you use variable arguments as a parameter method, while calling you can pass as many number of arguments to this method (variable number of arguments) or, you can simply call this method without passing any arguments.</a:t>
            </a:r>
          </a:p>
          <a:p>
            <a:pPr>
              <a:lnSpc>
                <a:spcPct val="80000"/>
              </a:lnSpc>
            </a:pPr>
            <a:endParaRPr lang="en-US" altLang="en-US" sz="3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36493AF-5699-F845-AE31-9969FC506C0B}"/>
              </a:ext>
            </a:extLst>
          </p:cNvPr>
          <p:cNvSpPr txBox="1">
            <a:spLocks/>
          </p:cNvSpPr>
          <p:nvPr/>
        </p:nvSpPr>
        <p:spPr>
          <a:xfrm>
            <a:off x="149941" y="134066"/>
            <a:ext cx="11924071" cy="652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Default parameters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85923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0948" y="227473"/>
            <a:ext cx="10515600" cy="53944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/>
              <a:t>Recursive Methods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26142" y="766916"/>
            <a:ext cx="11965858" cy="6091084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b="1" dirty="0">
                <a:solidFill>
                  <a:srgbClr val="FF0000"/>
                </a:solidFill>
              </a:rPr>
              <a:t> This topic will be taken in a separate lecture.</a:t>
            </a:r>
          </a:p>
        </p:txBody>
      </p:sp>
    </p:spTree>
    <p:extLst>
      <p:ext uri="{BB962C8B-B14F-4D97-AF65-F5344CB8AC3E}">
        <p14:creationId xmlns:p14="http://schemas.microsoft.com/office/powerpoint/2010/main" val="45530257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10A03-74BE-4EE1-8B95-E604DB37E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79692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>
            <a:extLst>
              <a:ext uri="{FF2B5EF4-FFF2-40B4-BE49-F238E27FC236}">
                <a16:creationId xmlns:a16="http://schemas.microsoft.com/office/drawing/2014/main" id="{BDEB6622-FD55-700F-8EC8-95779EEC4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25166"/>
            <a:ext cx="10515600" cy="20404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Why Write Methods?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F7B7C78-2E5F-3180-C480-A976646623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49289" y="653143"/>
            <a:ext cx="11849877" cy="5523820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sz="20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2F2FEE-1858-2B1E-024E-6984C68C3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262" y="590550"/>
            <a:ext cx="8753475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592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483637" y="152400"/>
            <a:ext cx="8663880" cy="598488"/>
          </a:xfrm>
        </p:spPr>
        <p:txBody>
          <a:bodyPr>
            <a:noAutofit/>
          </a:bodyPr>
          <a:lstStyle/>
          <a:p>
            <a:pPr eaLnBrk="1" hangingPunct="1"/>
            <a:r>
              <a:rPr lang="en-US" sz="4000" dirty="0">
                <a:latin typeface="Tahoma" charset="0"/>
                <a:cs typeface="Arial" charset="0"/>
              </a:rPr>
              <a:t>User-defined Methods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78565" y="1268760"/>
            <a:ext cx="86409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user-defined method is a small program (set of statements) that is written once in the program, but used as much as needed.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574289" y="271624"/>
            <a:ext cx="1327957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WHAT?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78565" y="2245320"/>
            <a:ext cx="8640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Pre-defined methods are provided by Java.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78565" y="2914104"/>
            <a:ext cx="8640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User-defined methods are designed by the programmer.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78565" y="3582888"/>
            <a:ext cx="8640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programmer codes a method when it is not readily provided by Java.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78565" y="4251672"/>
            <a:ext cx="8640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programmer may write one or more methods in the program.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8565" y="4920456"/>
            <a:ext cx="8640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User-defined methods are placed after the end of the </a:t>
            </a:r>
            <a:r>
              <a:rPr lang="en-US" sz="2000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method.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8565" y="5589240"/>
            <a:ext cx="8640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Methods are executed only when they are called.</a:t>
            </a:r>
          </a:p>
        </p:txBody>
      </p:sp>
    </p:spTree>
    <p:extLst>
      <p:ext uri="{BB962C8B-B14F-4D97-AF65-F5344CB8AC3E}">
        <p14:creationId xmlns:p14="http://schemas.microsoft.com/office/powerpoint/2010/main" val="1348156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6" grpId="0" animBg="1"/>
      <p:bldP spid="20" grpId="0"/>
      <p:bldP spid="21" grpId="0"/>
      <p:bldP spid="22" grpId="0"/>
      <p:bldP spid="23" grpId="0"/>
      <p:bldP spid="24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454742" y="24580"/>
            <a:ext cx="8663880" cy="598488"/>
          </a:xfrm>
        </p:spPr>
        <p:txBody>
          <a:bodyPr>
            <a:noAutofit/>
          </a:bodyPr>
          <a:lstStyle/>
          <a:p>
            <a:pPr eaLnBrk="1" hangingPunct="1"/>
            <a:r>
              <a:rPr lang="en-US" sz="4000" dirty="0">
                <a:latin typeface="Tahoma" charset="0"/>
                <a:cs typeface="Arial" charset="0"/>
              </a:rPr>
              <a:t>User-defined Methods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535562" y="186373"/>
            <a:ext cx="1297858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LAYOUT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9670" y="695304"/>
            <a:ext cx="8640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layout of a program with methods is as follows: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405655" y="1127353"/>
            <a:ext cx="8784976" cy="5262979"/>
            <a:chOff x="323529" y="1236822"/>
            <a:chExt cx="7848872" cy="4948889"/>
          </a:xfrm>
        </p:grpSpPr>
        <p:sp>
          <p:nvSpPr>
            <p:cNvPr id="32" name="TextBox 31"/>
            <p:cNvSpPr txBox="1"/>
            <p:nvPr/>
          </p:nvSpPr>
          <p:spPr>
            <a:xfrm>
              <a:off x="788528" y="1236822"/>
              <a:ext cx="7383873" cy="4862066"/>
            </a:xfrm>
            <a:prstGeom prst="rect">
              <a:avLst/>
            </a:prstGeom>
            <a:solidFill>
              <a:schemeClr val="bg2"/>
            </a:solidFill>
            <a:ln w="28575" cap="rnd" cmpd="thickThin">
              <a:solidFill>
                <a:srgbClr val="0000FF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F0"/>
                  </a:solidFill>
                </a:rPr>
                <a:t>    import </a:t>
              </a:r>
              <a:r>
                <a:rPr lang="en-US" sz="1400" dirty="0" err="1">
                  <a:solidFill>
                    <a:srgbClr val="FF0000"/>
                  </a:solidFill>
                </a:rPr>
                <a:t>java.util</a:t>
              </a:r>
              <a:r>
                <a:rPr lang="en-US" sz="1400" dirty="0">
                  <a:solidFill>
                    <a:srgbClr val="0000FF"/>
                  </a:solidFill>
                </a:rPr>
                <a:t>.*;</a:t>
              </a:r>
            </a:p>
            <a:p>
              <a:r>
                <a:rPr lang="en-US" sz="1400" dirty="0">
                  <a:solidFill>
                    <a:srgbClr val="00B0F0"/>
                  </a:solidFill>
                </a:rPr>
                <a:t>    public class</a:t>
              </a:r>
              <a:r>
                <a:rPr lang="en-US" sz="1400" dirty="0">
                  <a:solidFill>
                    <a:srgbClr val="0000FF"/>
                  </a:solidFill>
                </a:rPr>
                <a:t> layout</a:t>
              </a:r>
            </a:p>
            <a:p>
              <a:r>
                <a:rPr lang="en-US" sz="1600" b="1" dirty="0"/>
                <a:t>    {</a:t>
              </a:r>
              <a:endParaRPr lang="en-US" sz="1400" b="1" dirty="0"/>
            </a:p>
            <a:p>
              <a:r>
                <a:rPr lang="en-US" sz="1400" dirty="0">
                  <a:solidFill>
                    <a:srgbClr val="00B0F0"/>
                  </a:solidFill>
                </a:rPr>
                <a:t>       public static void main(String[] </a:t>
              </a:r>
              <a:r>
                <a:rPr lang="en-US" sz="1400" dirty="0" err="1">
                  <a:solidFill>
                    <a:srgbClr val="00B0F0"/>
                  </a:solidFill>
                </a:rPr>
                <a:t>args</a:t>
              </a:r>
              <a:r>
                <a:rPr lang="en-US" sz="1400" dirty="0">
                  <a:solidFill>
                    <a:srgbClr val="00B0F0"/>
                  </a:solidFill>
                </a:rPr>
                <a:t>)</a:t>
              </a:r>
            </a:p>
            <a:p>
              <a:r>
                <a:rPr lang="en-US" sz="1400" dirty="0">
                  <a:solidFill>
                    <a:srgbClr val="0000FF"/>
                  </a:solidFill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</a:rPr>
                <a:t>     {</a:t>
              </a:r>
              <a:endParaRPr lang="en-US" sz="1400" b="1" dirty="0">
                <a:solidFill>
                  <a:srgbClr val="0000FF"/>
                </a:solidFill>
              </a:endParaRP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    …</a:t>
              </a: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    …</a:t>
              </a: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    …</a:t>
              </a: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 </a:t>
              </a:r>
              <a:r>
                <a:rPr lang="en-US" sz="1600" b="1" dirty="0">
                  <a:solidFill>
                    <a:srgbClr val="0000FF"/>
                  </a:solidFill>
                </a:rPr>
                <a:t>} </a:t>
              </a:r>
              <a:r>
                <a:rPr lang="en-US" sz="1400" b="1" dirty="0">
                  <a:solidFill>
                    <a:srgbClr val="0000FF"/>
                  </a:solidFill>
                </a:rPr>
                <a:t>//end of main</a:t>
              </a:r>
            </a:p>
            <a:p>
              <a:endParaRPr lang="en-US" sz="1400" dirty="0">
                <a:solidFill>
                  <a:srgbClr val="00B0F0"/>
                </a:solidFill>
              </a:endParaRPr>
            </a:p>
            <a:p>
              <a:r>
                <a:rPr lang="en-US" sz="1400" dirty="0">
                  <a:solidFill>
                    <a:srgbClr val="00B0F0"/>
                  </a:solidFill>
                </a:rPr>
                <a:t>      public static void</a:t>
              </a:r>
              <a:r>
                <a:rPr lang="en-US" sz="1400" dirty="0">
                  <a:solidFill>
                    <a:srgbClr val="FF0000"/>
                  </a:solidFill>
                </a:rPr>
                <a:t> method1()</a:t>
              </a: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</a:t>
              </a:r>
              <a:r>
                <a:rPr lang="en-US" sz="1400" b="1" dirty="0">
                  <a:solidFill>
                    <a:srgbClr val="FF0000"/>
                  </a:solidFill>
                </a:rPr>
                <a:t>{</a:t>
              </a: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  …</a:t>
              </a: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  …</a:t>
              </a: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</a:t>
              </a:r>
              <a:r>
                <a:rPr lang="en-US" sz="1400" b="1" dirty="0">
                  <a:solidFill>
                    <a:srgbClr val="FF0000"/>
                  </a:solidFill>
                </a:rPr>
                <a:t>} //end of method1</a:t>
              </a:r>
            </a:p>
            <a:p>
              <a:endParaRPr lang="en-US" sz="1400" dirty="0">
                <a:solidFill>
                  <a:srgbClr val="0000FF"/>
                </a:solidFill>
              </a:endParaRPr>
            </a:p>
            <a:p>
              <a:r>
                <a:rPr lang="en-US" sz="1400" dirty="0">
                  <a:solidFill>
                    <a:srgbClr val="00B0F0"/>
                  </a:solidFill>
                </a:rPr>
                <a:t>     public static void </a:t>
              </a:r>
              <a:r>
                <a:rPr lang="en-US" sz="1400" dirty="0">
                  <a:solidFill>
                    <a:srgbClr val="00B050"/>
                  </a:solidFill>
                </a:rPr>
                <a:t>method2()</a:t>
              </a: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</a:t>
              </a:r>
              <a:r>
                <a:rPr lang="en-US" sz="1600" b="1" dirty="0">
                  <a:solidFill>
                    <a:srgbClr val="00B050"/>
                  </a:solidFill>
                </a:rPr>
                <a:t>{</a:t>
              </a:r>
              <a:endParaRPr lang="en-US" sz="1400" b="1" dirty="0">
                <a:solidFill>
                  <a:srgbClr val="00B050"/>
                </a:solidFill>
              </a:endParaRP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  …</a:t>
              </a: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  …</a:t>
              </a:r>
            </a:p>
            <a:p>
              <a:r>
                <a:rPr lang="en-US" sz="1400" dirty="0">
                  <a:solidFill>
                    <a:srgbClr val="0000FF"/>
                  </a:solidFill>
                </a:rPr>
                <a:t>      </a:t>
              </a:r>
              <a:r>
                <a:rPr lang="en-US" sz="1400" b="1" dirty="0">
                  <a:solidFill>
                    <a:srgbClr val="00B050"/>
                  </a:solidFill>
                </a:rPr>
                <a:t>} //end of method2</a:t>
              </a:r>
            </a:p>
            <a:p>
              <a:endParaRPr lang="en-US" sz="1400" dirty="0">
                <a:solidFill>
                  <a:srgbClr val="0000FF"/>
                </a:solidFill>
              </a:endParaRPr>
            </a:p>
            <a:p>
              <a:r>
                <a:rPr lang="en-US" sz="1600" b="1" dirty="0"/>
                <a:t>    } </a:t>
              </a:r>
              <a:r>
                <a:rPr lang="en-US" sz="1400" b="1" dirty="0"/>
                <a:t>//end of class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23529" y="1236822"/>
              <a:ext cx="386010" cy="4948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1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2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3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4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5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6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7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8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9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10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11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12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13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14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15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16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17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18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19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20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21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22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23</a:t>
              </a:r>
            </a:p>
            <a:p>
              <a:pPr algn="r"/>
              <a:r>
                <a:rPr lang="en-US" sz="1400" dirty="0">
                  <a:solidFill>
                    <a:srgbClr val="FF0000"/>
                  </a:solidFill>
                </a:rPr>
                <a:t>24</a:t>
              </a:r>
            </a:p>
          </p:txBody>
        </p:sp>
      </p:grpSp>
      <p:cxnSp>
        <p:nvCxnSpPr>
          <p:cNvPr id="26" name="Straight Arrow Connector 25"/>
          <p:cNvCxnSpPr/>
          <p:nvPr/>
        </p:nvCxnSpPr>
        <p:spPr>
          <a:xfrm>
            <a:off x="1053726" y="1715854"/>
            <a:ext cx="216024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053726" y="1724902"/>
            <a:ext cx="0" cy="437100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038708" y="6095904"/>
            <a:ext cx="216024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197742" y="2135464"/>
            <a:ext cx="216024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197742" y="2135464"/>
            <a:ext cx="0" cy="93610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197742" y="3071568"/>
            <a:ext cx="216024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125734" y="3719640"/>
            <a:ext cx="216024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125734" y="3719640"/>
            <a:ext cx="0" cy="64807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1125734" y="4367712"/>
            <a:ext cx="216024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1125734" y="5015784"/>
            <a:ext cx="216024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1125734" y="5015784"/>
            <a:ext cx="0" cy="64807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1125734" y="5663856"/>
            <a:ext cx="216024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0938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6773</TotalTime>
  <Words>2541</Words>
  <Application>Microsoft Office PowerPoint</Application>
  <PresentationFormat>Widescreen</PresentationFormat>
  <Paragraphs>396</Paragraphs>
  <Slides>65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65</vt:i4>
      </vt:variant>
    </vt:vector>
  </HeadingPairs>
  <TitlesOfParts>
    <vt:vector size="76" baseType="lpstr">
      <vt:lpstr>Arial</vt:lpstr>
      <vt:lpstr>Bookman Old Style</vt:lpstr>
      <vt:lpstr>Calibri</vt:lpstr>
      <vt:lpstr>Calibri Light</vt:lpstr>
      <vt:lpstr>Courier New</vt:lpstr>
      <vt:lpstr>Tahoma</vt:lpstr>
      <vt:lpstr>Times New Roman</vt:lpstr>
      <vt:lpstr>UniversLTStd-Bold</vt:lpstr>
      <vt:lpstr>Wingdings</vt:lpstr>
      <vt:lpstr>Office Theme</vt:lpstr>
      <vt:lpstr>1_Office Theme</vt:lpstr>
      <vt:lpstr>CSE110 Principles of Programming Lecture 5: Methods</vt:lpstr>
      <vt:lpstr>Outline</vt:lpstr>
      <vt:lpstr>Methods as Black Boxes</vt:lpstr>
      <vt:lpstr>Why Write Methods?</vt:lpstr>
      <vt:lpstr>Why Write Methods?</vt:lpstr>
      <vt:lpstr>Why Write Methods?</vt:lpstr>
      <vt:lpstr>Why Write Methods?</vt:lpstr>
      <vt:lpstr>User-defined Methods</vt:lpstr>
      <vt:lpstr>User-defined Methods</vt:lpstr>
      <vt:lpstr>User-defined Methods</vt:lpstr>
      <vt:lpstr>User-defined Methods</vt:lpstr>
      <vt:lpstr>Methods as Black Boxes</vt:lpstr>
      <vt:lpstr>PowerPoint Presentation</vt:lpstr>
      <vt:lpstr>PowerPoint Presentation</vt:lpstr>
      <vt:lpstr>PowerPoint Presentation</vt:lpstr>
      <vt:lpstr>Parts of a Method Header</vt:lpstr>
      <vt:lpstr>Parts of a Method Header</vt:lpstr>
      <vt:lpstr>Implementing Methods</vt:lpstr>
      <vt:lpstr>Parameter Passing</vt:lpstr>
      <vt:lpstr>Implementing Methods</vt:lpstr>
      <vt:lpstr>Implementing Methods</vt:lpstr>
      <vt:lpstr>Argument Passing</vt:lpstr>
      <vt:lpstr>Passing Arguments to a Method</vt:lpstr>
      <vt:lpstr>Passing 5 to the displayValue Method</vt:lpstr>
      <vt:lpstr>Argument and Parameter Data Type Compatibility</vt:lpstr>
      <vt:lpstr>Passing Multiple Arguments</vt:lpstr>
      <vt:lpstr>Arguments are Passed by Value</vt:lpstr>
      <vt:lpstr> </vt:lpstr>
      <vt:lpstr>Passing Object References to a Method</vt:lpstr>
      <vt:lpstr>Passing a Reference as an Argument</vt:lpstr>
      <vt:lpstr>Strings are Immutable Objects</vt:lpstr>
      <vt:lpstr>Passing a Reference as an Argument</vt:lpstr>
      <vt:lpstr>Passing a Reference as an Argument</vt:lpstr>
      <vt:lpstr>Parameter Passing</vt:lpstr>
      <vt:lpstr>Parameter Passing</vt:lpstr>
      <vt:lpstr>Exercises</vt:lpstr>
      <vt:lpstr>Parameter Passing</vt:lpstr>
      <vt:lpstr>Working with Varargs</vt:lpstr>
      <vt:lpstr>Working with Varargs</vt:lpstr>
      <vt:lpstr>Return Values</vt:lpstr>
      <vt:lpstr>Return Values</vt:lpstr>
      <vt:lpstr> </vt:lpstr>
      <vt:lpstr>Return Values</vt:lpstr>
      <vt:lpstr>Return Values</vt:lpstr>
      <vt:lpstr>Returning a boolean Value</vt:lpstr>
      <vt:lpstr>Return Values</vt:lpstr>
      <vt:lpstr>Returning a Reference to an object</vt:lpstr>
      <vt:lpstr>Returning a Reference to an object</vt:lpstr>
      <vt:lpstr>Returning Value</vt:lpstr>
      <vt:lpstr>void Methods and Value-Returning Methods</vt:lpstr>
      <vt:lpstr>Defining a void Method</vt:lpstr>
      <vt:lpstr>Methods Without Return Values</vt:lpstr>
      <vt:lpstr>Defining a void Method</vt:lpstr>
      <vt:lpstr>Variable Scope</vt:lpstr>
      <vt:lpstr>Variable Scope</vt:lpstr>
      <vt:lpstr>Variable Scope</vt:lpstr>
      <vt:lpstr>Variable Scope</vt:lpstr>
      <vt:lpstr>Variable Scope</vt:lpstr>
      <vt:lpstr>Variable Scope</vt:lpstr>
      <vt:lpstr>Variable Scope</vt:lpstr>
      <vt:lpstr>Identifier Scope</vt:lpstr>
      <vt:lpstr>PowerPoint Presentation</vt:lpstr>
      <vt:lpstr>PowerPoint Presentation</vt:lpstr>
      <vt:lpstr>Recursive Methods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Lecture 1: Introduction to Python</dc:title>
  <dc:creator>ELSAPPAGH SHAKER HASAN ALI</dc:creator>
  <cp:lastModifiedBy>Shaker Hassan Aly Elsabagh</cp:lastModifiedBy>
  <cp:revision>500</cp:revision>
  <dcterms:created xsi:type="dcterms:W3CDTF">2022-01-23T11:35:26Z</dcterms:created>
  <dcterms:modified xsi:type="dcterms:W3CDTF">2022-10-31T21:23:17Z</dcterms:modified>
</cp:coreProperties>
</file>

<file path=docProps/thumbnail.jpeg>
</file>